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charts/chart1.xml" ContentType="application/vnd.openxmlformats-officedocument.drawingml.chart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354" r:id="rId5"/>
    <p:sldId id="323" r:id="rId6"/>
    <p:sldId id="277" r:id="rId7"/>
    <p:sldId id="367" r:id="rId8"/>
    <p:sldId id="258" r:id="rId9"/>
    <p:sldId id="373" r:id="rId10"/>
    <p:sldId id="372" r:id="rId11"/>
    <p:sldId id="356" r:id="rId12"/>
    <p:sldId id="357" r:id="rId13"/>
    <p:sldId id="380" r:id="rId14"/>
    <p:sldId id="326" r:id="rId15"/>
    <p:sldId id="378" r:id="rId16"/>
    <p:sldId id="362" r:id="rId17"/>
    <p:sldId id="375" r:id="rId18"/>
    <p:sldId id="379" r:id="rId19"/>
    <p:sldId id="374" r:id="rId20"/>
    <p:sldId id="370" r:id="rId21"/>
    <p:sldId id="365" r:id="rId22"/>
    <p:sldId id="376" r:id="rId23"/>
    <p:sldId id="377" r:id="rId24"/>
  </p:sldIdLst>
  <p:sldSz cx="9144000" cy="6858000" type="screen4x3"/>
  <p:notesSz cx="7023100" cy="9309100"/>
  <p:custDataLst>
    <p:tags r:id="rId2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72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pos="217">
          <p15:clr>
            <a:srgbClr val="A4A3A4"/>
          </p15:clr>
        </p15:guide>
        <p15:guide id="4" pos="5568">
          <p15:clr>
            <a:srgbClr val="A4A3A4"/>
          </p15:clr>
        </p15:guide>
        <p15:guide id="5" pos="143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1B2B"/>
    <a:srgbClr val="899BAD"/>
    <a:srgbClr val="E6E6E6"/>
    <a:srgbClr val="925700"/>
    <a:srgbClr val="CC7A00"/>
    <a:srgbClr val="14385C"/>
    <a:srgbClr val="042A45"/>
    <a:srgbClr val="042A43"/>
    <a:srgbClr val="D27D00"/>
    <a:srgbClr val="2562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98" autoAdjust="0"/>
    <p:restoredTop sz="94673" autoAdjust="0"/>
  </p:normalViewPr>
  <p:slideViewPr>
    <p:cSldViewPr showGuides="1">
      <p:cViewPr varScale="1">
        <p:scale>
          <a:sx n="74" d="100"/>
          <a:sy n="74" d="100"/>
        </p:scale>
        <p:origin x="-1572" y="-90"/>
      </p:cViewPr>
      <p:guideLst>
        <p:guide orient="horz" pos="672"/>
        <p:guide orient="horz" pos="3936"/>
        <p:guide pos="217"/>
        <p:guide pos="5568"/>
        <p:guide pos="143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Asset</a:t>
            </a:r>
            <a:r>
              <a:rPr lang="en-US" baseline="0" dirty="0" smtClean="0"/>
              <a:t> Growth of Roadways and Bridges between FY13-16 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Roadway</c:v>
                </c:pt>
              </c:strCache>
            </c:strRef>
          </c:tx>
          <c:spPr>
            <a:ln w="28575">
              <a:noFill/>
            </a:ln>
          </c:spPr>
          <c:invertIfNegative val="0"/>
          <c:dLbls>
            <c:numFmt formatCode="#,##0.0" sourceLinked="0"/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FY 2013</c:v>
                </c:pt>
                <c:pt idx="1">
                  <c:v>FY 2014</c:v>
                </c:pt>
                <c:pt idx="2">
                  <c:v>FY 2015</c:v>
                </c:pt>
                <c:pt idx="3">
                  <c:v>FY 2016</c:v>
                </c:pt>
              </c:strCache>
            </c:strRef>
          </c:cat>
          <c:val>
            <c:numRef>
              <c:f>Sheet1!$B$2:$B$5</c:f>
              <c:numCache>
                <c:formatCode>_(* #,##0_);_(* \(#,##0\);_(* "-"??_);_(@_)</c:formatCode>
                <c:ptCount val="4"/>
                <c:pt idx="0">
                  <c:v>195299</c:v>
                </c:pt>
                <c:pt idx="1">
                  <c:v>195767</c:v>
                </c:pt>
                <c:pt idx="2">
                  <c:v>195767</c:v>
                </c:pt>
                <c:pt idx="3">
                  <c:v>195964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74-C04F-B083-F3C1572AD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476416"/>
        <c:axId val="36478336"/>
      </c:barChart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Bridges</c:v>
                </c:pt>
              </c:strCache>
            </c:strRef>
          </c:tx>
          <c:spPr>
            <a:solidFill>
              <a:srgbClr val="899BAD"/>
            </a:solidFill>
            <a:ln w="28575">
              <a:noFill/>
            </a:ln>
          </c:spPr>
          <c:invertIfNegative val="0"/>
          <c:dLbls>
            <c:numFmt formatCode="#,##0.0" sourceLinked="0"/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FY 2013</c:v>
                </c:pt>
                <c:pt idx="1">
                  <c:v>FY 2014</c:v>
                </c:pt>
                <c:pt idx="2">
                  <c:v>FY 2015</c:v>
                </c:pt>
                <c:pt idx="3">
                  <c:v>FY 2016</c:v>
                </c:pt>
              </c:strCache>
            </c:strRef>
          </c:cat>
          <c:val>
            <c:numRef>
              <c:f>Sheet1!$C$2:$C$5</c:f>
              <c:numCache>
                <c:formatCode>_(* #,##0_);_(* \(#,##0\);_(* "-"??_);_(@_)</c:formatCode>
                <c:ptCount val="4"/>
                <c:pt idx="0">
                  <c:v>421829490</c:v>
                </c:pt>
                <c:pt idx="1">
                  <c:v>434592407</c:v>
                </c:pt>
                <c:pt idx="2">
                  <c:v>444991540</c:v>
                </c:pt>
                <c:pt idx="3">
                  <c:v>457864989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474-C04F-B083-F3C1572AD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00"/>
        <c:axId val="36372864"/>
        <c:axId val="36484992"/>
      </c:barChart>
      <c:catAx>
        <c:axId val="364764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Fiscal Year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Franklin Gothic Book" pitchFamily="34" charset="0"/>
              </a:defRPr>
            </a:pPr>
            <a:endParaRPr lang="en-US"/>
          </a:p>
        </c:txPr>
        <c:crossAx val="36478336"/>
        <c:crosses val="autoZero"/>
        <c:auto val="1"/>
        <c:lblAlgn val="ctr"/>
        <c:lblOffset val="100"/>
        <c:noMultiLvlLbl val="0"/>
      </c:catAx>
      <c:valAx>
        <c:axId val="364783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Roadway Lane</a:t>
                </a:r>
                <a:r>
                  <a:rPr lang="en-US" baseline="0" dirty="0" smtClean="0"/>
                  <a:t> Miles (K)</a:t>
                </a:r>
                <a:endParaRPr lang="en-US" dirty="0"/>
              </a:p>
            </c:rich>
          </c:tx>
          <c:layout/>
          <c:overlay val="0"/>
        </c:title>
        <c:numFmt formatCode="0.0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Franklin Gothic Book" pitchFamily="34" charset="0"/>
              </a:defRPr>
            </a:pPr>
            <a:endParaRPr lang="en-US"/>
          </a:p>
        </c:txPr>
        <c:crossAx val="36476416"/>
        <c:crosses val="autoZero"/>
        <c:crossBetween val="between"/>
        <c:dispUnits>
          <c:builtInUnit val="thousands"/>
        </c:dispUnits>
      </c:valAx>
      <c:valAx>
        <c:axId val="36484992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baseline="0" dirty="0" smtClean="0"/>
                  <a:t>Bridge Deck Area (M)</a:t>
                </a:r>
                <a:endParaRPr lang="en-US" dirty="0"/>
              </a:p>
            </c:rich>
          </c:tx>
          <c:layout/>
          <c:overlay val="0"/>
        </c:title>
        <c:numFmt formatCode="_(* #,##0_);_(* \(#,##0\);_(* &quot;-&quot;??_);_(@_)" sourceLinked="1"/>
        <c:majorTickMark val="out"/>
        <c:minorTickMark val="none"/>
        <c:tickLblPos val="nextTo"/>
        <c:crossAx val="36372864"/>
        <c:crosses val="max"/>
        <c:crossBetween val="between"/>
        <c:dispUnits>
          <c:builtInUnit val="millions"/>
        </c:dispUnits>
      </c:valAx>
      <c:catAx>
        <c:axId val="36372864"/>
        <c:scaling>
          <c:orientation val="minMax"/>
        </c:scaling>
        <c:delete val="1"/>
        <c:axPos val="b"/>
        <c:majorTickMark val="out"/>
        <c:minorTickMark val="none"/>
        <c:tickLblPos val="nextTo"/>
        <c:crossAx val="36484992"/>
        <c:crosses val="autoZero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640300651251403"/>
          <c:y val="0.18154761904761901"/>
          <c:w val="0.33797621199068301"/>
          <c:h val="0.6547619047619049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Expenditure %</c:v>
                </c:pt>
              </c:strCache>
            </c:strRef>
          </c:tx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63-BD4A-A10B-30946DC2A588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63-BD4A-A10B-30946DC2A588}"/>
              </c:ext>
            </c:extLst>
          </c:dPt>
          <c:dPt>
            <c:idx val="5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63-BD4A-A10B-30946DC2A588}"/>
              </c:ext>
            </c:extLst>
          </c:dPt>
          <c:dPt>
            <c:idx val="6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63-BD4A-A10B-30946DC2A588}"/>
              </c:ext>
            </c:extLst>
          </c:dPt>
          <c:dPt>
            <c:idx val="7"/>
            <c:bubble3D val="0"/>
            <c:spPr>
              <a:solidFill>
                <a:schemeClr val="bg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663-BD4A-A10B-30946DC2A588}"/>
              </c:ext>
            </c:extLst>
          </c:dPt>
          <c:dLbls>
            <c:dLbl>
              <c:idx val="0"/>
              <c:layout>
                <c:manualLayout>
                  <c:x val="1.2290044072388401E-2"/>
                  <c:y val="3.571428571428569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663-BD4A-A10B-30946DC2A588}"/>
                </c:ext>
              </c:extLst>
            </c:dLbl>
            <c:dLbl>
              <c:idx val="3"/>
              <c:layout>
                <c:manualLayout>
                  <c:x val="2.8164358975478414E-17"/>
                  <c:y val="2.172595614521663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7"/>
              <c:layout>
                <c:manualLayout>
                  <c:x val="0"/>
                  <c:y val="1.78571428571429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663-BD4A-A10B-30946DC2A5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Franklin Gothic Book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Pavement Assets</c:v>
                </c:pt>
                <c:pt idx="1">
                  <c:v>Roadside Assets</c:v>
                </c:pt>
                <c:pt idx="2">
                  <c:v>Services and Admin</c:v>
                </c:pt>
                <c:pt idx="3">
                  <c:v>Traffic Operations  Assets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0.51</c:v>
                </c:pt>
                <c:pt idx="1">
                  <c:v>0.18</c:v>
                </c:pt>
                <c:pt idx="2">
                  <c:v>0.14000000000000001</c:v>
                </c:pt>
                <c:pt idx="3">
                  <c:v>0.17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4663-BD4A-A10B-30946DC2A5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640300651251403"/>
          <c:y val="0.18154761904761901"/>
          <c:w val="0.33797621199068301"/>
          <c:h val="0.6547619047619049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Expenditure %</c:v>
                </c:pt>
              </c:strCache>
            </c:strRef>
          </c:tx>
          <c:dPt>
            <c:idx val="3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663-BD4A-A10B-30946DC2A588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663-BD4A-A10B-30946DC2A588}"/>
              </c:ext>
            </c:extLst>
          </c:dPt>
          <c:dPt>
            <c:idx val="5"/>
            <c:bubble3D val="0"/>
            <c:spPr>
              <a:solidFill>
                <a:schemeClr val="accent5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663-BD4A-A10B-30946DC2A588}"/>
              </c:ext>
            </c:extLst>
          </c:dPt>
          <c:dPt>
            <c:idx val="6"/>
            <c:bubble3D val="0"/>
            <c:spPr>
              <a:solidFill>
                <a:schemeClr val="accent6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663-BD4A-A10B-30946DC2A588}"/>
              </c:ext>
            </c:extLst>
          </c:dPt>
          <c:dPt>
            <c:idx val="7"/>
            <c:bubble3D val="0"/>
            <c:spPr>
              <a:solidFill>
                <a:schemeClr val="bg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663-BD4A-A10B-30946DC2A588}"/>
              </c:ext>
            </c:extLst>
          </c:dPt>
          <c:dLbls>
            <c:dLbl>
              <c:idx val="0"/>
              <c:layout>
                <c:manualLayout>
                  <c:x val="1.2290044072388401E-2"/>
                  <c:y val="3.571428571428569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4663-BD4A-A10B-30946DC2A588}"/>
                </c:ext>
              </c:extLst>
            </c:dLbl>
            <c:dLbl>
              <c:idx val="3"/>
              <c:layout>
                <c:manualLayout>
                  <c:x val="2.8164358975478414E-17"/>
                  <c:y val="2.172595614521663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7"/>
              <c:layout>
                <c:manualLayout>
                  <c:x val="0"/>
                  <c:y val="1.78571428571429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663-BD4A-A10B-30946DC2A58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Franklin Gothic Book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Pavement Assets</c:v>
                </c:pt>
                <c:pt idx="1">
                  <c:v>Roadside Assets</c:v>
                </c:pt>
                <c:pt idx="2">
                  <c:v>Services and Admin</c:v>
                </c:pt>
                <c:pt idx="3">
                  <c:v>Traffic Operations  Assets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0.39</c:v>
                </c:pt>
                <c:pt idx="1">
                  <c:v>0.23</c:v>
                </c:pt>
                <c:pt idx="2">
                  <c:v>0.19</c:v>
                </c:pt>
                <c:pt idx="3">
                  <c:v>0.19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4663-BD4A-A10B-30946DC2A5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Historical</a:t>
            </a:r>
            <a:r>
              <a:rPr lang="en-US" baseline="0" dirty="0" smtClean="0"/>
              <a:t> District Routine Maintenance Budget Data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Needs</c:v>
                </c:pt>
              </c:strCache>
            </c:strRef>
          </c:tx>
          <c:spPr>
            <a:ln w="28575">
              <a:noFill/>
            </a:ln>
          </c:spPr>
          <c:invertIfNegative val="0"/>
          <c:dLbls>
            <c:numFmt formatCode="&quot;$&quot;#,##0.0" sourceLinked="0"/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FY 2015</c:v>
                </c:pt>
                <c:pt idx="1">
                  <c:v>FY 2016</c:v>
                </c:pt>
                <c:pt idx="2">
                  <c:v>FY 2017</c:v>
                </c:pt>
                <c:pt idx="3">
                  <c:v>FY 2018</c:v>
                </c:pt>
              </c:strCache>
            </c:strRef>
          </c:cat>
          <c:val>
            <c:numRef>
              <c:f>Sheet1!$B$2:$B$5</c:f>
              <c:numCache>
                <c:formatCode>0.000</c:formatCode>
                <c:ptCount val="4"/>
                <c:pt idx="0">
                  <c:v>1.286</c:v>
                </c:pt>
                <c:pt idx="1">
                  <c:v>1.163</c:v>
                </c:pt>
                <c:pt idx="2">
                  <c:v>1.319</c:v>
                </c:pt>
                <c:pt idx="3">
                  <c:v>1.2250000000000001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74-C04F-B083-F3C1572ADA5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Allocation</c:v>
                </c:pt>
              </c:strCache>
            </c:strRef>
          </c:tx>
          <c:spPr>
            <a:ln w="28575"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FY 2015</c:v>
                </c:pt>
                <c:pt idx="1">
                  <c:v>FY 2016</c:v>
                </c:pt>
                <c:pt idx="2">
                  <c:v>FY 2017</c:v>
                </c:pt>
                <c:pt idx="3">
                  <c:v>FY 2018</c:v>
                </c:pt>
              </c:strCache>
            </c:strRef>
          </c:cat>
          <c:val>
            <c:numRef>
              <c:f>Sheet1!$C$2:$C$5</c:f>
              <c:numCache>
                <c:formatCode>0.000</c:formatCode>
                <c:ptCount val="4"/>
                <c:pt idx="0">
                  <c:v>1.1459999999999999</c:v>
                </c:pt>
                <c:pt idx="1">
                  <c:v>1.143</c:v>
                </c:pt>
                <c:pt idx="2">
                  <c:v>1.131</c:v>
                </c:pt>
                <c:pt idx="3">
                  <c:v>1.1319999999999999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474-C04F-B083-F3C1572ADA5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Expenditures</c:v>
                </c:pt>
              </c:strCache>
            </c:strRef>
          </c:tx>
          <c:spPr>
            <a:solidFill>
              <a:schemeClr val="accent3"/>
            </a:solidFill>
            <a:ln w="28575">
              <a:noFill/>
            </a:ln>
          </c:spPr>
          <c:invertIfNegative val="0"/>
          <c:cat>
            <c:strRef>
              <c:f>Sheet1!$A$2:$A$5</c:f>
              <c:strCache>
                <c:ptCount val="4"/>
                <c:pt idx="0">
                  <c:v>FY 2015</c:v>
                </c:pt>
                <c:pt idx="1">
                  <c:v>FY 2016</c:v>
                </c:pt>
                <c:pt idx="2">
                  <c:v>FY 2017</c:v>
                </c:pt>
                <c:pt idx="3">
                  <c:v>FY 2018</c:v>
                </c:pt>
              </c:strCache>
            </c:strRef>
          </c:cat>
          <c:val>
            <c:numRef>
              <c:f>Sheet1!$D$2:$D$5</c:f>
              <c:numCache>
                <c:formatCode>0.000</c:formatCode>
                <c:ptCount val="4"/>
                <c:pt idx="0">
                  <c:v>1.1879999999999999</c:v>
                </c:pt>
                <c:pt idx="1">
                  <c:v>1.1930000000000001</c:v>
                </c:pt>
                <c:pt idx="2">
                  <c:v>1.22</c:v>
                </c:pt>
                <c:pt idx="3">
                  <c:v>1.1890000000000001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474-C04F-B083-F3C1572ADA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648832"/>
        <c:axId val="36667392"/>
      </c:barChart>
      <c:catAx>
        <c:axId val="366488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Fiscal Year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 w="25400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Franklin Gothic Book" pitchFamily="34" charset="0"/>
              </a:defRPr>
            </a:pPr>
            <a:endParaRPr lang="en-US"/>
          </a:p>
        </c:txPr>
        <c:crossAx val="36667392"/>
        <c:crosses val="autoZero"/>
        <c:auto val="1"/>
        <c:lblAlgn val="ctr"/>
        <c:lblOffset val="100"/>
        <c:noMultiLvlLbl val="0"/>
      </c:catAx>
      <c:valAx>
        <c:axId val="366673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Funds</a:t>
                </a:r>
                <a:r>
                  <a:rPr lang="en-US" baseline="0" dirty="0" smtClean="0"/>
                  <a:t> ($B)</a:t>
                </a:r>
                <a:endParaRPr lang="en-US" dirty="0"/>
              </a:p>
            </c:rich>
          </c:tx>
          <c:layout/>
          <c:overlay val="0"/>
        </c:title>
        <c:numFmt formatCode="&quot;$&quot;#,##0.0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Franklin Gothic Book" pitchFamily="34" charset="0"/>
              </a:defRPr>
            </a:pPr>
            <a:endParaRPr lang="en-US"/>
          </a:p>
        </c:txPr>
        <c:crossAx val="36648832"/>
        <c:crosses val="autoZero"/>
        <c:crossBetween val="between"/>
      </c:valAx>
      <c:dTable>
        <c:showHorzBorder val="1"/>
        <c:showVertBorder val="1"/>
        <c:showOutline val="1"/>
        <c:showKeys val="0"/>
      </c:dTable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649" cy="464839"/>
          </a:xfrm>
          <a:prstGeom prst="rect">
            <a:avLst/>
          </a:prstGeom>
        </p:spPr>
        <p:txBody>
          <a:bodyPr vert="horz" lIns="88276" tIns="44138" rIns="88276" bIns="441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928" y="1"/>
            <a:ext cx="3043649" cy="464839"/>
          </a:xfrm>
          <a:prstGeom prst="rect">
            <a:avLst/>
          </a:prstGeom>
        </p:spPr>
        <p:txBody>
          <a:bodyPr vert="horz" lIns="88276" tIns="44138" rIns="88276" bIns="44138" rtlCol="0"/>
          <a:lstStyle>
            <a:lvl1pPr algn="r">
              <a:defRPr sz="1200"/>
            </a:lvl1pPr>
          </a:lstStyle>
          <a:p>
            <a:fld id="{67FA01FD-C0E8-4C10-A941-FEE21E672E41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723"/>
            <a:ext cx="3043649" cy="464839"/>
          </a:xfrm>
          <a:prstGeom prst="rect">
            <a:avLst/>
          </a:prstGeom>
        </p:spPr>
        <p:txBody>
          <a:bodyPr vert="horz" lIns="88276" tIns="44138" rIns="88276" bIns="441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928" y="8842723"/>
            <a:ext cx="3043649" cy="464839"/>
          </a:xfrm>
          <a:prstGeom prst="rect">
            <a:avLst/>
          </a:prstGeom>
        </p:spPr>
        <p:txBody>
          <a:bodyPr vert="horz" lIns="88276" tIns="44138" rIns="88276" bIns="44138" rtlCol="0" anchor="b"/>
          <a:lstStyle>
            <a:lvl1pPr algn="r">
              <a:defRPr sz="1200"/>
            </a:lvl1pPr>
          </a:lstStyle>
          <a:p>
            <a:fld id="{6D9634C2-10E1-45A4-AADC-BEAE59C81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422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659" tIns="46830" rIns="93659" bIns="4683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1" y="0"/>
            <a:ext cx="3043343" cy="465455"/>
          </a:xfrm>
          <a:prstGeom prst="rect">
            <a:avLst/>
          </a:prstGeom>
        </p:spPr>
        <p:txBody>
          <a:bodyPr vert="horz" lIns="93659" tIns="46830" rIns="93659" bIns="46830" rtlCol="0"/>
          <a:lstStyle>
            <a:lvl1pPr algn="r">
              <a:defRPr sz="1200"/>
            </a:lvl1pPr>
          </a:lstStyle>
          <a:p>
            <a:fld id="{7A790463-911A-4750-AD2E-671879DD54F4}" type="datetimeFigureOut">
              <a:rPr lang="en-US" smtClean="0"/>
              <a:pPr/>
              <a:t>9/18/2018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6913"/>
            <a:ext cx="4654550" cy="34909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59" tIns="46830" rIns="93659" bIns="4683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659" tIns="46830" rIns="93659" bIns="468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1"/>
            <a:ext cx="3043343" cy="465455"/>
          </a:xfrm>
          <a:prstGeom prst="rect">
            <a:avLst/>
          </a:prstGeom>
        </p:spPr>
        <p:txBody>
          <a:bodyPr vert="horz" lIns="93659" tIns="46830" rIns="93659" bIns="4683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1" y="8842031"/>
            <a:ext cx="3043343" cy="465455"/>
          </a:xfrm>
          <a:prstGeom prst="rect">
            <a:avLst/>
          </a:prstGeom>
        </p:spPr>
        <p:txBody>
          <a:bodyPr vert="horz" lIns="93659" tIns="46830" rIns="93659" bIns="46830" rtlCol="0" anchor="b"/>
          <a:lstStyle>
            <a:lvl1pPr algn="r">
              <a:defRPr sz="1200"/>
            </a:lvl1pPr>
          </a:lstStyle>
          <a:p>
            <a:fld id="{09541898-D043-4569-A9A6-59B778BECE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24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8.xml"/><Relationship Id="rId7" Type="http://schemas.openxmlformats.org/officeDocument/2006/relationships/image" Target="../media/image3.png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9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1.xml"/><Relationship Id="rId7" Type="http://schemas.openxmlformats.org/officeDocument/2006/relationships/image" Target="../media/image3.png"/><Relationship Id="rId2" Type="http://schemas.openxmlformats.org/officeDocument/2006/relationships/tags" Target="../tags/tag10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14.xml"/><Relationship Id="rId7" Type="http://schemas.openxmlformats.org/officeDocument/2006/relationships/image" Target="../media/image6.png"/><Relationship Id="rId2" Type="http://schemas.openxmlformats.org/officeDocument/2006/relationships/tags" Target="../tags/tag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393" name="think-cell Slide" r:id="rId6" imgW="0" imgH="0" progId="">
                  <p:embed/>
                </p:oleObj>
              </mc:Choice>
              <mc:Fallback>
                <p:oleObj name="think-cell Slide" r:id="rId6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481010" y="3657600"/>
            <a:ext cx="3862390" cy="1409700"/>
          </a:xfrm>
          <a:noFill/>
        </p:spPr>
        <p:txBody>
          <a:bodyPr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481010" y="5286374"/>
            <a:ext cx="3862390" cy="581026"/>
          </a:xfrm>
          <a:noFill/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buNone/>
              <a:def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Subtitle</a:t>
            </a:r>
          </a:p>
        </p:txBody>
      </p:sp>
      <p:pic>
        <p:nvPicPr>
          <p:cNvPr id="5" name="Picture 4" descr="TitleFooterBlueandWhite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3738"/>
            <a:ext cx="9144000" cy="8642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457200" y="5181600"/>
            <a:ext cx="38862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45" name="think-cell Slide" r:id="rId6" imgW="0" imgH="0" progId="">
                  <p:embed/>
                </p:oleObj>
              </mc:Choice>
              <mc:Fallback>
                <p:oleObj name="think-cell Slide" r:id="rId6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TitleFooterBlueandWhite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3738"/>
            <a:ext cx="9144000" cy="8642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  <p:custDataLst>
              <p:tags r:id="rId3"/>
            </p:custDataLst>
          </p:nvPr>
        </p:nvSpPr>
        <p:spPr>
          <a:xfrm>
            <a:off x="481009" y="3862388"/>
            <a:ext cx="5100433" cy="1057275"/>
          </a:xfrm>
          <a:noFill/>
        </p:spPr>
        <p:txBody>
          <a:bodyPr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Presentation title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  <p:custDataLst>
              <p:tags r:id="rId4"/>
            </p:custDataLst>
          </p:nvPr>
        </p:nvSpPr>
        <p:spPr>
          <a:xfrm>
            <a:off x="481009" y="5045869"/>
            <a:ext cx="5133855" cy="592931"/>
          </a:xfrm>
          <a:noFill/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buNone/>
              <a:def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/>
              <a:t>Subtitle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57200" y="4948238"/>
            <a:ext cx="4800600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effectLst/>
                <a:latin typeface="Franklin Gothic Dem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1200"/>
              </a:spcAft>
              <a:defRPr sz="2000">
                <a:latin typeface="Franklin Gothic Book" pitchFamily="34" charset="0"/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2000">
                <a:latin typeface="Franklin Gothic Book" pitchFamily="34" charset="0"/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2000">
                <a:latin typeface="Franklin Gothic Book" pitchFamily="34" charset="0"/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2000">
                <a:latin typeface="Franklin Gothic Book" pitchFamily="34" charset="0"/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2000">
                <a:latin typeface="Franklin Gothic Book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64600" y="6578600"/>
            <a:ext cx="211057" cy="187508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0" algn="r" defTabSz="914400" rtl="0" eaLnBrk="1" latinLnBrk="0" hangingPunct="1">
              <a:buNone/>
              <a:def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defRPr>
            </a:lvl2pPr>
          </a:lstStyle>
          <a:p>
            <a:pPr lvl="1">
              <a:spcBef>
                <a:spcPts val="900"/>
              </a:spcBef>
            </a:pPr>
            <a:fld id="{126B356D-DBE9-445A-9C43-3D3F41468F04}" type="slidenum">
              <a:rPr lang="en-US" smtClean="0"/>
              <a:pPr lvl="1">
                <a:spcBef>
                  <a:spcPts val="900"/>
                </a:spcBef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effectLst/>
                <a:latin typeface="Franklin Gothic Dem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64600" y="6578600"/>
            <a:ext cx="211057" cy="187508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0" algn="r" defTabSz="914400" rtl="0" eaLnBrk="1" latinLnBrk="0" hangingPunct="1">
              <a:buNone/>
              <a:def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defRPr>
            </a:lvl2pPr>
          </a:lstStyle>
          <a:p>
            <a:pPr lvl="1" indent="-276225">
              <a:spcBef>
                <a:spcPts val="900"/>
              </a:spcBef>
            </a:pPr>
            <a:fld id="{126B356D-DBE9-445A-9C43-3D3F41468F04}" type="slidenum">
              <a:rPr lang="en-US" smtClean="0"/>
              <a:pPr lvl="1" indent="-276225">
                <a:spcBef>
                  <a:spcPts val="900"/>
                </a:spcBef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64600" y="6578600"/>
            <a:ext cx="211057" cy="187508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0" algn="r" defTabSz="914400" rtl="0" eaLnBrk="1" latinLnBrk="0" hangingPunct="1">
              <a:buNone/>
              <a:def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defRPr>
            </a:lvl2pPr>
          </a:lstStyle>
          <a:p>
            <a:pPr lvl="1" indent="-276225">
              <a:spcBef>
                <a:spcPts val="900"/>
              </a:spcBef>
            </a:pPr>
            <a:fld id="{126B356D-DBE9-445A-9C43-3D3F41468F04}" type="slidenum">
              <a:rPr lang="en-US" smtClean="0"/>
              <a:pPr lvl="1" indent="-276225">
                <a:spcBef>
                  <a:spcPts val="900"/>
                </a:spcBef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Z_title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1"/>
          <a:ext cx="158750" cy="158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704" name="think-cell Slide" r:id="rId5" imgW="0" imgH="0" progId="">
                  <p:embed/>
                </p:oleObj>
              </mc:Choice>
              <mc:Fallback>
                <p:oleObj name="think-cell Slide" r:id="rId5" imgW="0" imgH="0" progId="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"/>
                        <a:ext cx="158750" cy="1587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/>
          <p:cNvCxnSpPr/>
          <p:nvPr userDrawn="1"/>
        </p:nvCxnSpPr>
        <p:spPr>
          <a:xfrm>
            <a:off x="276483" y="4637777"/>
            <a:ext cx="413398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51"/>
          <a:stretch/>
        </p:blipFill>
        <p:spPr>
          <a:xfrm>
            <a:off x="4410470" y="990600"/>
            <a:ext cx="4808007" cy="449024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58" y="3429000"/>
            <a:ext cx="3218257" cy="1086234"/>
          </a:xfrm>
          <a:prstGeom prst="rect">
            <a:avLst/>
          </a:prstGeom>
        </p:spPr>
      </p:pic>
      <p:pic>
        <p:nvPicPr>
          <p:cNvPr id="14" name="Picture 13" descr="TitleFooterBlueandWhite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405" y="6015002"/>
            <a:ext cx="9144000" cy="8642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337896" y="4824864"/>
            <a:ext cx="4114800" cy="579651"/>
          </a:xfrm>
          <a:noFill/>
        </p:spPr>
        <p:txBody>
          <a:bodyPr wrap="square" lIns="0" tIns="0" rIns="0" bIns="0" rtlCol="0" anchor="b" anchorCtr="0">
            <a:noAutofit/>
          </a:bodyPr>
          <a:lstStyle>
            <a:lvl1pPr>
              <a:lnSpc>
                <a:spcPct val="90000"/>
              </a:lnSpc>
              <a:def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Franklin Gothic Book" pitchFamily="34" charset="0"/>
                <a:ea typeface="+mn-ea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1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8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13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4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tags" Target="../tags/tag3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ooter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92906"/>
            <a:ext cx="9144000" cy="565094"/>
          </a:xfrm>
          <a:prstGeom prst="rect">
            <a:avLst/>
          </a:prstGeom>
        </p:spPr>
      </p:pic>
      <p:pic>
        <p:nvPicPr>
          <p:cNvPr id="4" name="Picture 3" descr="Header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1576"/>
          </a:xfrm>
          <a:prstGeom prst="rect">
            <a:avLst/>
          </a:prstGeom>
        </p:spPr>
      </p:pic>
      <p:graphicFrame>
        <p:nvGraphicFramePr>
          <p:cNvPr id="10" name="Object 9" hidden="1"/>
          <p:cNvGraphicFramePr>
            <a:graphicFrameLocks/>
          </p:cNvGraphicFramePr>
          <p:nvPr>
            <p:custDataLst>
              <p:tags r:id="rId9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9" name="think-cell Slide" r:id="rId16" imgW="0" imgH="0" progId="">
                  <p:embed/>
                </p:oleObj>
              </mc:Choice>
              <mc:Fallback>
                <p:oleObj name="think-cell Slide" r:id="rId16" imgW="0" imgH="0" progId="">
                  <p:embed/>
                  <p:pic>
                    <p:nvPicPr>
                      <p:cNvPr id="0" name="Rectangle 1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>
            <p:custDataLst>
              <p:tags r:id="rId10"/>
            </p:custDataLst>
          </p:nvPr>
        </p:nvSpPr>
        <p:spPr>
          <a:xfrm>
            <a:off x="8886825" y="6579399"/>
            <a:ext cx="257175" cy="190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gray">
          <a:xfrm>
            <a:off x="304800" y="76200"/>
            <a:ext cx="8353425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333375" y="1066800"/>
            <a:ext cx="8477250" cy="518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3"/>
            </p:custDataLst>
          </p:nvPr>
        </p:nvSpPr>
        <p:spPr>
          <a:xfrm>
            <a:off x="8870949" y="6582395"/>
            <a:ext cx="211057" cy="187507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r" defTabSz="914400" rtl="0" eaLnBrk="1" latinLnBrk="0" hangingPunct="1">
              <a:buNone/>
              <a:def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defRPr>
            </a:lvl2pPr>
          </a:lstStyle>
          <a:p>
            <a:pPr lvl="1">
              <a:spcBef>
                <a:spcPts val="900"/>
              </a:spcBef>
            </a:pPr>
            <a:fld id="{126B356D-DBE9-445A-9C43-3D3F41468F04}" type="slidenum">
              <a:rPr lang="en-US" smtClean="0"/>
              <a:pPr lvl="1">
                <a:spcBef>
                  <a:spcPts val="900"/>
                </a:spcBef>
              </a:pPr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6519446"/>
            <a:ext cx="4267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  <a:latin typeface="+mn-lt"/>
              </a:rPr>
              <a:t>TxDOT</a:t>
            </a:r>
            <a:r>
              <a:rPr lang="en-US" sz="1200" baseline="0" dirty="0" smtClean="0">
                <a:solidFill>
                  <a:schemeClr val="bg1"/>
                </a:solidFill>
                <a:latin typeface="+mn-lt"/>
              </a:rPr>
              <a:t> Routine Maintenance Program Overview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0" y="6488668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+mn-lt"/>
              </a:rPr>
              <a:t>September</a:t>
            </a:r>
            <a:r>
              <a:rPr lang="en-US" sz="1200" baseline="0" dirty="0" smtClean="0">
                <a:solidFill>
                  <a:schemeClr val="bg1"/>
                </a:solidFill>
                <a:latin typeface="+mn-lt"/>
              </a:rPr>
              <a:t> 19, 2018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4" r:id="rId4"/>
    <p:sldLayoutId id="2147483655" r:id="rId5"/>
    <p:sldLayoutId id="2147483661" r:id="rId6"/>
  </p:sldLayoutIdLst>
  <p:hf hdr="0" dt="0"/>
  <p:txStyles>
    <p:titleStyle>
      <a:lvl1pPr marL="0" algn="l" defTabSz="914400" rtl="0" eaLnBrk="1" latinLnBrk="0" hangingPunct="1">
        <a:lnSpc>
          <a:spcPct val="100000"/>
        </a:lnSpc>
        <a:spcBef>
          <a:spcPct val="0"/>
        </a:spcBef>
        <a:buNone/>
        <a:defRPr lang="en-US" sz="2400" b="0" kern="1200" dirty="0" smtClean="0">
          <a:solidFill>
            <a:schemeClr val="bg1"/>
          </a:solidFill>
          <a:effectLst/>
          <a:latin typeface="Franklin Gothic Demi" pitchFamily="34" charset="0"/>
          <a:ea typeface="+mn-ea"/>
          <a:cs typeface="Arial" pitchFamily="34" charset="0"/>
        </a:defRPr>
      </a:lvl1pPr>
    </p:titleStyle>
    <p:bodyStyle>
      <a:lvl1pPr marL="230188" indent="-230188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1pPr>
      <a:lvl2pPr marL="514350" indent="-230188" algn="l" defTabSz="914400" rtl="0" eaLnBrk="1" latinLnBrk="0" hangingPunct="1">
        <a:spcBef>
          <a:spcPct val="20000"/>
        </a:spcBef>
        <a:buClr>
          <a:schemeClr val="accent1"/>
        </a:buClr>
        <a:buFont typeface="Franklin Gothic Book" panose="020B0503020102020204" pitchFamily="34" charset="0"/>
        <a:buChar char="–"/>
        <a:defRPr sz="20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2pPr>
      <a:lvl3pPr marL="742950" indent="-1714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3pPr>
      <a:lvl4pPr marL="971550" indent="-228600" algn="l" defTabSz="914400" rtl="0" eaLnBrk="1" latinLnBrk="0" hangingPunct="1">
        <a:spcBef>
          <a:spcPct val="20000"/>
        </a:spcBef>
        <a:buClr>
          <a:schemeClr val="accent1"/>
        </a:buClr>
        <a:buFont typeface="Franklin Gothic Book" panose="020B0503020102020204" pitchFamily="34" charset="0"/>
        <a:buChar char="–"/>
        <a:defRPr sz="18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4pPr>
      <a:lvl5pPr marL="1143000" indent="-17145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»"/>
        <a:defRPr sz="1800" kern="1200">
          <a:solidFill>
            <a:schemeClr val="tx1"/>
          </a:solidFill>
          <a:latin typeface="Franklin Gothic Book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mailto:Alanna.Bettis@txdot.gov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chart" Target="../charts/chart1.xml"/><Relationship Id="rId4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7" Type="http://schemas.openxmlformats.org/officeDocument/2006/relationships/chart" Target="../charts/chart3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chart" Target="../charts/chart2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chart" Target="../charts/chart4.xml"/><Relationship Id="rId4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481009" y="3862388"/>
            <a:ext cx="4929191" cy="1057275"/>
          </a:xfrm>
        </p:spPr>
        <p:txBody>
          <a:bodyPr/>
          <a:lstStyle/>
          <a:p>
            <a:r>
              <a:rPr lang="en-US" dirty="0" err="1" smtClean="0"/>
              <a:t>TxDOT</a:t>
            </a:r>
            <a:r>
              <a:rPr lang="en-US" dirty="0" smtClean="0"/>
              <a:t> routine maintenance program overview</a:t>
            </a:r>
            <a:endParaRPr lang="en-US" dirty="0"/>
          </a:p>
        </p:txBody>
      </p:sp>
      <p:sp>
        <p:nvSpPr>
          <p:cNvPr id="27" name="Subtitle 26"/>
          <p:cNvSpPr>
            <a:spLocks noGrp="1"/>
          </p:cNvSpPr>
          <p:nvPr>
            <p:ph type="subTitle" idx="1"/>
          </p:nvPr>
        </p:nvSpPr>
        <p:spPr>
          <a:xfrm>
            <a:off x="481009" y="5045869"/>
            <a:ext cx="4929191" cy="592931"/>
          </a:xfrm>
        </p:spPr>
        <p:txBody>
          <a:bodyPr/>
          <a:lstStyle/>
          <a:p>
            <a:r>
              <a:rPr lang="en-US" dirty="0" smtClean="0"/>
              <a:t>Alanna S. Bettis, P.E.</a:t>
            </a:r>
          </a:p>
          <a:p>
            <a:r>
              <a:rPr lang="en-US" dirty="0" err="1" smtClean="0"/>
              <a:t>TxDOT</a:t>
            </a:r>
            <a:r>
              <a:rPr lang="en-US" dirty="0" smtClean="0"/>
              <a:t> Maintenance Division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24400" y="6263350"/>
            <a:ext cx="411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September 19, 2018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B8FCFC31-9C1A-6F42-96D2-124784BC5D6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59" r="675" b="-142"/>
          <a:stretch/>
        </p:blipFill>
        <p:spPr>
          <a:xfrm>
            <a:off x="6126797" y="1943099"/>
            <a:ext cx="2834640" cy="3619501"/>
          </a:xfrm>
          <a:prstGeom prst="rect">
            <a:avLst/>
          </a:prstGeom>
        </p:spPr>
      </p:pic>
      <p:pic>
        <p:nvPicPr>
          <p:cNvPr id="30" name="Picture 29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0" r="17032"/>
          <a:stretch/>
        </p:blipFill>
        <p:spPr>
          <a:xfrm>
            <a:off x="5501956" y="904322"/>
            <a:ext cx="1545336" cy="1000678"/>
          </a:xfrm>
          <a:prstGeom prst="rect">
            <a:avLst/>
          </a:prstGeom>
          <a:solidFill>
            <a:srgbClr val="FFCC00"/>
          </a:solidFill>
          <a:ln w="19050">
            <a:noFill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2" r="6091"/>
          <a:stretch/>
        </p:blipFill>
        <p:spPr>
          <a:xfrm>
            <a:off x="7086597" y="905994"/>
            <a:ext cx="1874840" cy="9990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" t="14604" r="18324" b="2948"/>
          <a:stretch/>
        </p:blipFill>
        <p:spPr>
          <a:xfrm>
            <a:off x="1555129" y="905994"/>
            <a:ext cx="1301044" cy="999006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r="2034" b="26560"/>
          <a:stretch/>
        </p:blipFill>
        <p:spPr>
          <a:xfrm>
            <a:off x="4613451" y="904322"/>
            <a:ext cx="893616" cy="1000678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88" t="14445" r="29455" b="25715"/>
          <a:stretch/>
        </p:blipFill>
        <p:spPr>
          <a:xfrm>
            <a:off x="2856173" y="904322"/>
            <a:ext cx="633373" cy="1000678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" r="7860" b="1090"/>
          <a:stretch/>
        </p:blipFill>
        <p:spPr bwMode="auto">
          <a:xfrm>
            <a:off x="269446" y="904322"/>
            <a:ext cx="1373670" cy="100067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5" r="20921"/>
          <a:stretch/>
        </p:blipFill>
        <p:spPr>
          <a:xfrm>
            <a:off x="3489546" y="904323"/>
            <a:ext cx="1113311" cy="1000678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102206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 Maintenance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 indent="-276225">
              <a:spcBef>
                <a:spcPts val="900"/>
              </a:spcBef>
            </a:pPr>
            <a:fld id="{126B356D-DBE9-445A-9C43-3D3F41468F04}" type="slidenum">
              <a:rPr lang="en-US" smtClean="0"/>
              <a:pPr lvl="1" indent="-276225">
                <a:spcBef>
                  <a:spcPts val="900"/>
                </a:spcBef>
              </a:pPr>
              <a:t>10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3375" y="1066800"/>
            <a:ext cx="8477250" cy="5181600"/>
          </a:xfrm>
          <a:prstGeom prst="rect">
            <a:avLst/>
          </a:prstGeom>
        </p:spPr>
        <p:txBody>
          <a:bodyPr/>
          <a:lstStyle>
            <a:lvl1pPr marL="230188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514350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74295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97155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14300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4162" lvl="1" indent="0">
              <a:buNone/>
            </a:pPr>
            <a:r>
              <a:rPr lang="en-US" dirty="0" smtClean="0"/>
              <a:t>Budget computation in excel spreadsheet.</a:t>
            </a:r>
          </a:p>
          <a:p>
            <a:pPr lvl="1"/>
            <a:endParaRPr lang="en-US" dirty="0" smtClean="0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68" y="1600200"/>
            <a:ext cx="8505825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786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Fiscal Year Budget Cycle </a:t>
            </a:r>
            <a:r>
              <a:rPr lang="en-US" dirty="0"/>
              <a:t>diagram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 indent="-276225">
              <a:spcBef>
                <a:spcPts val="900"/>
              </a:spcBef>
            </a:pPr>
            <a:fld id="{126B356D-DBE9-445A-9C43-3D3F41468F04}" type="slidenum">
              <a:rPr lang="en-US" smtClean="0"/>
              <a:pPr lvl="1" indent="-276225">
                <a:spcBef>
                  <a:spcPts val="900"/>
                </a:spcBef>
              </a:pPr>
              <a:t>11</a:t>
            </a:fld>
            <a:endParaRPr lang="en-US" dirty="0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gray">
          <a:xfrm>
            <a:off x="374039" y="1600200"/>
            <a:ext cx="1715543" cy="922627"/>
          </a:xfrm>
          <a:prstGeom prst="homePlate">
            <a:avLst>
              <a:gd name="adj" fmla="val 31916"/>
            </a:avLst>
          </a:prstGeom>
          <a:solidFill>
            <a:srgbClr val="14385C"/>
          </a:solidFill>
          <a:ln w="9525">
            <a:noFill/>
            <a:prstDash val="dash"/>
            <a:miter lim="800000"/>
            <a:headEnd/>
            <a:tailEnd/>
          </a:ln>
        </p:spPr>
        <p:txBody>
          <a:bodyPr lIns="182880" anchor="ctr"/>
          <a:lstStyle/>
          <a:p>
            <a:pPr algn="ctr" eaLnBrk="0" hangingPunct="0"/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7" name="Freeform 13"/>
          <p:cNvSpPr>
            <a:spLocks/>
          </p:cNvSpPr>
          <p:nvPr/>
        </p:nvSpPr>
        <p:spPr bwMode="auto">
          <a:xfrm rot="618831">
            <a:off x="3050466" y="3680930"/>
            <a:ext cx="1598981" cy="1343144"/>
          </a:xfrm>
          <a:custGeom>
            <a:avLst/>
            <a:gdLst>
              <a:gd name="T0" fmla="*/ 2147483647 w 1127"/>
              <a:gd name="T1" fmla="*/ 1888146570 h 977"/>
              <a:gd name="T2" fmla="*/ 2147483647 w 1127"/>
              <a:gd name="T3" fmla="*/ 1884277113 h 977"/>
              <a:gd name="T4" fmla="*/ 2147483647 w 1127"/>
              <a:gd name="T5" fmla="*/ 1878474320 h 977"/>
              <a:gd name="T6" fmla="*/ 2147483647 w 1127"/>
              <a:gd name="T7" fmla="*/ 1868800679 h 977"/>
              <a:gd name="T8" fmla="*/ 2094488875 w 1127"/>
              <a:gd name="T9" fmla="*/ 1855258972 h 977"/>
              <a:gd name="T10" fmla="*/ 1992262441 w 1127"/>
              <a:gd name="T11" fmla="*/ 1841717266 h 977"/>
              <a:gd name="T12" fmla="*/ 1892308878 w 1127"/>
              <a:gd name="T13" fmla="*/ 1822371375 h 977"/>
              <a:gd name="T14" fmla="*/ 1792355316 w 1127"/>
              <a:gd name="T15" fmla="*/ 1803025484 h 977"/>
              <a:gd name="T16" fmla="*/ 1692401753 w 1127"/>
              <a:gd name="T17" fmla="*/ 1777875409 h 977"/>
              <a:gd name="T18" fmla="*/ 1594719553 w 1127"/>
              <a:gd name="T19" fmla="*/ 1750791996 h 977"/>
              <a:gd name="T20" fmla="*/ 1499308341 w 1127"/>
              <a:gd name="T21" fmla="*/ 1719839127 h 977"/>
              <a:gd name="T22" fmla="*/ 1403897505 w 1127"/>
              <a:gd name="T23" fmla="*/ 1686951530 h 977"/>
              <a:gd name="T24" fmla="*/ 1308488177 w 1127"/>
              <a:gd name="T25" fmla="*/ 1652129205 h 977"/>
              <a:gd name="T26" fmla="*/ 1215348705 w 1127"/>
              <a:gd name="T27" fmla="*/ 1613437423 h 977"/>
              <a:gd name="T28" fmla="*/ 1124482104 w 1127"/>
              <a:gd name="T29" fmla="*/ 1572810913 h 977"/>
              <a:gd name="T30" fmla="*/ 1035885359 w 1127"/>
              <a:gd name="T31" fmla="*/ 1526381610 h 977"/>
              <a:gd name="T32" fmla="*/ 947290121 w 1127"/>
              <a:gd name="T33" fmla="*/ 1479950915 h 977"/>
              <a:gd name="T34" fmla="*/ 863239118 w 1127"/>
              <a:gd name="T35" fmla="*/ 1433521264 h 977"/>
              <a:gd name="T36" fmla="*/ 779186419 w 1127"/>
              <a:gd name="T37" fmla="*/ 1381287776 h 977"/>
              <a:gd name="T38" fmla="*/ 699676635 w 1127"/>
              <a:gd name="T39" fmla="*/ 1327119559 h 977"/>
              <a:gd name="T40" fmla="*/ 617896996 w 1127"/>
              <a:gd name="T41" fmla="*/ 1271016615 h 977"/>
              <a:gd name="T42" fmla="*/ 542931447 w 1127"/>
              <a:gd name="T43" fmla="*/ 1211045605 h 977"/>
              <a:gd name="T44" fmla="*/ 467965898 w 1127"/>
              <a:gd name="T45" fmla="*/ 1151073204 h 977"/>
              <a:gd name="T46" fmla="*/ 397544583 w 1127"/>
              <a:gd name="T47" fmla="*/ 1087232738 h 977"/>
              <a:gd name="T48" fmla="*/ 329393031 w 1127"/>
              <a:gd name="T49" fmla="*/ 1021456153 h 977"/>
              <a:gd name="T50" fmla="*/ 261243080 w 1127"/>
              <a:gd name="T51" fmla="*/ 955680958 h 977"/>
              <a:gd name="T52" fmla="*/ 197635856 w 1127"/>
              <a:gd name="T53" fmla="*/ 886036308 h 977"/>
              <a:gd name="T54" fmla="*/ 138572820 w 1127"/>
              <a:gd name="T55" fmla="*/ 814456929 h 977"/>
              <a:gd name="T56" fmla="*/ 79508300 w 1127"/>
              <a:gd name="T57" fmla="*/ 740942822 h 977"/>
              <a:gd name="T58" fmla="*/ 24988026 w 1127"/>
              <a:gd name="T59" fmla="*/ 667428541 h 977"/>
              <a:gd name="T60" fmla="*/ 495226783 w 1127"/>
              <a:gd name="T61" fmla="*/ 110271204 h 977"/>
              <a:gd name="T62" fmla="*/ 1290314254 w 1127"/>
              <a:gd name="T63" fmla="*/ 19345896 h 977"/>
              <a:gd name="T64" fmla="*/ 1317573631 w 1127"/>
              <a:gd name="T65" fmla="*/ 56102966 h 977"/>
              <a:gd name="T66" fmla="*/ 1347105880 w 1127"/>
              <a:gd name="T67" fmla="*/ 92860041 h 977"/>
              <a:gd name="T68" fmla="*/ 1376638128 w 1127"/>
              <a:gd name="T69" fmla="*/ 129617095 h 977"/>
              <a:gd name="T70" fmla="*/ 1410713103 w 1127"/>
              <a:gd name="T71" fmla="*/ 164439420 h 977"/>
              <a:gd name="T72" fmla="*/ 1442516715 w 1127"/>
              <a:gd name="T73" fmla="*/ 197327061 h 977"/>
              <a:gd name="T74" fmla="*/ 1476591691 w 1127"/>
              <a:gd name="T75" fmla="*/ 230214658 h 977"/>
              <a:gd name="T76" fmla="*/ 1512938030 w 1127"/>
              <a:gd name="T77" fmla="*/ 261167527 h 977"/>
              <a:gd name="T78" fmla="*/ 1549285876 w 1127"/>
              <a:gd name="T79" fmla="*/ 292120396 h 977"/>
              <a:gd name="T80" fmla="*/ 1587903955 w 1127"/>
              <a:gd name="T81" fmla="*/ 323074656 h 977"/>
              <a:gd name="T82" fmla="*/ 1628794529 w 1127"/>
              <a:gd name="T83" fmla="*/ 350158069 h 977"/>
              <a:gd name="T84" fmla="*/ 1667413739 w 1127"/>
              <a:gd name="T85" fmla="*/ 375308231 h 977"/>
              <a:gd name="T86" fmla="*/ 1708302805 w 1127"/>
              <a:gd name="T87" fmla="*/ 402391644 h 977"/>
              <a:gd name="T88" fmla="*/ 1751464742 w 1127"/>
              <a:gd name="T89" fmla="*/ 427541719 h 977"/>
              <a:gd name="T90" fmla="*/ 1796898043 w 1127"/>
              <a:gd name="T91" fmla="*/ 450755676 h 977"/>
              <a:gd name="T92" fmla="*/ 1842332851 w 1127"/>
              <a:gd name="T93" fmla="*/ 472036295 h 977"/>
              <a:gd name="T94" fmla="*/ 1885494788 w 1127"/>
              <a:gd name="T95" fmla="*/ 493316914 h 977"/>
              <a:gd name="T96" fmla="*/ 1933199452 w 1127"/>
              <a:gd name="T97" fmla="*/ 510728076 h 977"/>
              <a:gd name="T98" fmla="*/ 1978632752 w 1127"/>
              <a:gd name="T99" fmla="*/ 530073967 h 977"/>
              <a:gd name="T100" fmla="*/ 2026338924 w 1127"/>
              <a:gd name="T101" fmla="*/ 547485130 h 977"/>
              <a:gd name="T102" fmla="*/ 2074043588 w 1127"/>
              <a:gd name="T103" fmla="*/ 561026836 h 977"/>
              <a:gd name="T104" fmla="*/ 2124021123 w 1127"/>
              <a:gd name="T105" fmla="*/ 574569934 h 977"/>
              <a:gd name="T106" fmla="*/ 2147483647 w 1127"/>
              <a:gd name="T107" fmla="*/ 588111640 h 977"/>
              <a:gd name="T108" fmla="*/ 2147483647 w 1127"/>
              <a:gd name="T109" fmla="*/ 597783890 h 977"/>
              <a:gd name="T110" fmla="*/ 2147483647 w 1127"/>
              <a:gd name="T111" fmla="*/ 605522803 h 977"/>
              <a:gd name="T112" fmla="*/ 2147483647 w 1127"/>
              <a:gd name="T113" fmla="*/ 613260324 h 977"/>
              <a:gd name="T114" fmla="*/ 2147483647 w 1127"/>
              <a:gd name="T115" fmla="*/ 620999237 h 977"/>
              <a:gd name="T116" fmla="*/ 2147483647 w 1127"/>
              <a:gd name="T117" fmla="*/ 624868693 h 977"/>
              <a:gd name="T118" fmla="*/ 2147483647 w 1127"/>
              <a:gd name="T119" fmla="*/ 628736759 h 977"/>
              <a:gd name="T120" fmla="*/ 2147483647 w 1127"/>
              <a:gd name="T121" fmla="*/ 630671487 h 977"/>
              <a:gd name="T122" fmla="*/ 2147483647 w 1127"/>
              <a:gd name="T123" fmla="*/ 1224587312 h 97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127"/>
              <a:gd name="T187" fmla="*/ 0 h 977"/>
              <a:gd name="T188" fmla="*/ 1127 w 1127"/>
              <a:gd name="T189" fmla="*/ 977 h 97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127" h="977">
                <a:moveTo>
                  <a:pt x="1126" y="976"/>
                </a:moveTo>
                <a:lnTo>
                  <a:pt x="1102" y="976"/>
                </a:lnTo>
                <a:lnTo>
                  <a:pt x="1079" y="975"/>
                </a:lnTo>
                <a:lnTo>
                  <a:pt x="1057" y="974"/>
                </a:lnTo>
                <a:lnTo>
                  <a:pt x="1034" y="972"/>
                </a:lnTo>
                <a:lnTo>
                  <a:pt x="1012" y="971"/>
                </a:lnTo>
                <a:lnTo>
                  <a:pt x="989" y="968"/>
                </a:lnTo>
                <a:lnTo>
                  <a:pt x="967" y="966"/>
                </a:lnTo>
                <a:lnTo>
                  <a:pt x="944" y="963"/>
                </a:lnTo>
                <a:lnTo>
                  <a:pt x="922" y="959"/>
                </a:lnTo>
                <a:lnTo>
                  <a:pt x="900" y="956"/>
                </a:lnTo>
                <a:lnTo>
                  <a:pt x="877" y="952"/>
                </a:lnTo>
                <a:lnTo>
                  <a:pt x="855" y="947"/>
                </a:lnTo>
                <a:lnTo>
                  <a:pt x="833" y="942"/>
                </a:lnTo>
                <a:lnTo>
                  <a:pt x="811" y="937"/>
                </a:lnTo>
                <a:lnTo>
                  <a:pt x="789" y="932"/>
                </a:lnTo>
                <a:lnTo>
                  <a:pt x="767" y="925"/>
                </a:lnTo>
                <a:lnTo>
                  <a:pt x="745" y="919"/>
                </a:lnTo>
                <a:lnTo>
                  <a:pt x="723" y="911"/>
                </a:lnTo>
                <a:lnTo>
                  <a:pt x="702" y="905"/>
                </a:lnTo>
                <a:lnTo>
                  <a:pt x="681" y="897"/>
                </a:lnTo>
                <a:lnTo>
                  <a:pt x="660" y="889"/>
                </a:lnTo>
                <a:lnTo>
                  <a:pt x="639" y="881"/>
                </a:lnTo>
                <a:lnTo>
                  <a:pt x="618" y="872"/>
                </a:lnTo>
                <a:lnTo>
                  <a:pt x="597" y="863"/>
                </a:lnTo>
                <a:lnTo>
                  <a:pt x="576" y="854"/>
                </a:lnTo>
                <a:lnTo>
                  <a:pt x="555" y="844"/>
                </a:lnTo>
                <a:lnTo>
                  <a:pt x="535" y="834"/>
                </a:lnTo>
                <a:lnTo>
                  <a:pt x="515" y="823"/>
                </a:lnTo>
                <a:lnTo>
                  <a:pt x="495" y="813"/>
                </a:lnTo>
                <a:lnTo>
                  <a:pt x="476" y="801"/>
                </a:lnTo>
                <a:lnTo>
                  <a:pt x="456" y="789"/>
                </a:lnTo>
                <a:lnTo>
                  <a:pt x="436" y="778"/>
                </a:lnTo>
                <a:lnTo>
                  <a:pt x="417" y="765"/>
                </a:lnTo>
                <a:lnTo>
                  <a:pt x="399" y="753"/>
                </a:lnTo>
                <a:lnTo>
                  <a:pt x="380" y="741"/>
                </a:lnTo>
                <a:lnTo>
                  <a:pt x="361" y="727"/>
                </a:lnTo>
                <a:lnTo>
                  <a:pt x="343" y="714"/>
                </a:lnTo>
                <a:lnTo>
                  <a:pt x="325" y="700"/>
                </a:lnTo>
                <a:lnTo>
                  <a:pt x="308" y="686"/>
                </a:lnTo>
                <a:lnTo>
                  <a:pt x="289" y="671"/>
                </a:lnTo>
                <a:lnTo>
                  <a:pt x="272" y="657"/>
                </a:lnTo>
                <a:lnTo>
                  <a:pt x="256" y="642"/>
                </a:lnTo>
                <a:lnTo>
                  <a:pt x="239" y="626"/>
                </a:lnTo>
                <a:lnTo>
                  <a:pt x="222" y="611"/>
                </a:lnTo>
                <a:lnTo>
                  <a:pt x="206" y="595"/>
                </a:lnTo>
                <a:lnTo>
                  <a:pt x="191" y="578"/>
                </a:lnTo>
                <a:lnTo>
                  <a:pt x="175" y="562"/>
                </a:lnTo>
                <a:lnTo>
                  <a:pt x="160" y="546"/>
                </a:lnTo>
                <a:lnTo>
                  <a:pt x="145" y="528"/>
                </a:lnTo>
                <a:lnTo>
                  <a:pt x="130" y="511"/>
                </a:lnTo>
                <a:lnTo>
                  <a:pt x="115" y="494"/>
                </a:lnTo>
                <a:lnTo>
                  <a:pt x="101" y="476"/>
                </a:lnTo>
                <a:lnTo>
                  <a:pt x="87" y="458"/>
                </a:lnTo>
                <a:lnTo>
                  <a:pt x="74" y="440"/>
                </a:lnTo>
                <a:lnTo>
                  <a:pt x="61" y="421"/>
                </a:lnTo>
                <a:lnTo>
                  <a:pt x="48" y="403"/>
                </a:lnTo>
                <a:lnTo>
                  <a:pt x="35" y="383"/>
                </a:lnTo>
                <a:lnTo>
                  <a:pt x="23" y="364"/>
                </a:lnTo>
                <a:lnTo>
                  <a:pt x="11" y="345"/>
                </a:lnTo>
                <a:lnTo>
                  <a:pt x="0" y="326"/>
                </a:lnTo>
                <a:lnTo>
                  <a:pt x="218" y="57"/>
                </a:lnTo>
                <a:lnTo>
                  <a:pt x="562" y="0"/>
                </a:lnTo>
                <a:lnTo>
                  <a:pt x="568" y="10"/>
                </a:lnTo>
                <a:lnTo>
                  <a:pt x="575" y="21"/>
                </a:lnTo>
                <a:lnTo>
                  <a:pt x="580" y="29"/>
                </a:lnTo>
                <a:lnTo>
                  <a:pt x="586" y="39"/>
                </a:lnTo>
                <a:lnTo>
                  <a:pt x="593" y="48"/>
                </a:lnTo>
                <a:lnTo>
                  <a:pt x="600" y="58"/>
                </a:lnTo>
                <a:lnTo>
                  <a:pt x="606" y="67"/>
                </a:lnTo>
                <a:lnTo>
                  <a:pt x="613" y="76"/>
                </a:lnTo>
                <a:lnTo>
                  <a:pt x="621" y="85"/>
                </a:lnTo>
                <a:lnTo>
                  <a:pt x="627" y="94"/>
                </a:lnTo>
                <a:lnTo>
                  <a:pt x="635" y="102"/>
                </a:lnTo>
                <a:lnTo>
                  <a:pt x="643" y="111"/>
                </a:lnTo>
                <a:lnTo>
                  <a:pt x="650" y="119"/>
                </a:lnTo>
                <a:lnTo>
                  <a:pt x="658" y="127"/>
                </a:lnTo>
                <a:lnTo>
                  <a:pt x="666" y="135"/>
                </a:lnTo>
                <a:lnTo>
                  <a:pt x="673" y="143"/>
                </a:lnTo>
                <a:lnTo>
                  <a:pt x="682" y="151"/>
                </a:lnTo>
                <a:lnTo>
                  <a:pt x="691" y="159"/>
                </a:lnTo>
                <a:lnTo>
                  <a:pt x="699" y="167"/>
                </a:lnTo>
                <a:lnTo>
                  <a:pt x="708" y="173"/>
                </a:lnTo>
                <a:lnTo>
                  <a:pt x="717" y="181"/>
                </a:lnTo>
                <a:lnTo>
                  <a:pt x="725" y="188"/>
                </a:lnTo>
                <a:lnTo>
                  <a:pt x="734" y="194"/>
                </a:lnTo>
                <a:lnTo>
                  <a:pt x="743" y="201"/>
                </a:lnTo>
                <a:lnTo>
                  <a:pt x="752" y="208"/>
                </a:lnTo>
                <a:lnTo>
                  <a:pt x="762" y="215"/>
                </a:lnTo>
                <a:lnTo>
                  <a:pt x="771" y="221"/>
                </a:lnTo>
                <a:lnTo>
                  <a:pt x="781" y="227"/>
                </a:lnTo>
                <a:lnTo>
                  <a:pt x="791" y="233"/>
                </a:lnTo>
                <a:lnTo>
                  <a:pt x="800" y="239"/>
                </a:lnTo>
                <a:lnTo>
                  <a:pt x="811" y="244"/>
                </a:lnTo>
                <a:lnTo>
                  <a:pt x="820" y="250"/>
                </a:lnTo>
                <a:lnTo>
                  <a:pt x="830" y="255"/>
                </a:lnTo>
                <a:lnTo>
                  <a:pt x="840" y="260"/>
                </a:lnTo>
                <a:lnTo>
                  <a:pt x="851" y="264"/>
                </a:lnTo>
                <a:lnTo>
                  <a:pt x="861" y="269"/>
                </a:lnTo>
                <a:lnTo>
                  <a:pt x="871" y="274"/>
                </a:lnTo>
                <a:lnTo>
                  <a:pt x="882" y="278"/>
                </a:lnTo>
                <a:lnTo>
                  <a:pt x="892" y="283"/>
                </a:lnTo>
                <a:lnTo>
                  <a:pt x="903" y="286"/>
                </a:lnTo>
                <a:lnTo>
                  <a:pt x="913" y="290"/>
                </a:lnTo>
                <a:lnTo>
                  <a:pt x="925" y="294"/>
                </a:lnTo>
                <a:lnTo>
                  <a:pt x="935" y="297"/>
                </a:lnTo>
                <a:lnTo>
                  <a:pt x="946" y="301"/>
                </a:lnTo>
                <a:lnTo>
                  <a:pt x="958" y="304"/>
                </a:lnTo>
                <a:lnTo>
                  <a:pt x="968" y="307"/>
                </a:lnTo>
                <a:lnTo>
                  <a:pt x="979" y="309"/>
                </a:lnTo>
                <a:lnTo>
                  <a:pt x="990" y="311"/>
                </a:lnTo>
                <a:lnTo>
                  <a:pt x="1002" y="313"/>
                </a:lnTo>
                <a:lnTo>
                  <a:pt x="1012" y="315"/>
                </a:lnTo>
                <a:lnTo>
                  <a:pt x="1024" y="317"/>
                </a:lnTo>
                <a:lnTo>
                  <a:pt x="1035" y="319"/>
                </a:lnTo>
                <a:lnTo>
                  <a:pt x="1046" y="321"/>
                </a:lnTo>
                <a:lnTo>
                  <a:pt x="1057" y="322"/>
                </a:lnTo>
                <a:lnTo>
                  <a:pt x="1069" y="323"/>
                </a:lnTo>
                <a:lnTo>
                  <a:pt x="1080" y="324"/>
                </a:lnTo>
                <a:lnTo>
                  <a:pt x="1091" y="325"/>
                </a:lnTo>
                <a:lnTo>
                  <a:pt x="1102" y="325"/>
                </a:lnTo>
                <a:lnTo>
                  <a:pt x="1114" y="326"/>
                </a:lnTo>
                <a:lnTo>
                  <a:pt x="1126" y="326"/>
                </a:lnTo>
                <a:lnTo>
                  <a:pt x="1034" y="633"/>
                </a:lnTo>
                <a:lnTo>
                  <a:pt x="1126" y="976"/>
                </a:lnTo>
              </a:path>
            </a:pathLst>
          </a:custGeom>
          <a:solidFill>
            <a:srgbClr val="899BAD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lIns="45720" tIns="45720" rIns="45720" bIns="45720" anchor="ctr"/>
          <a:lstStyle/>
          <a:p>
            <a:pPr algn="ctr" defTabSz="900113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 rot="618831">
            <a:off x="5617803" y="2728490"/>
            <a:ext cx="1044568" cy="1788767"/>
          </a:xfrm>
          <a:custGeom>
            <a:avLst/>
            <a:gdLst>
              <a:gd name="T0" fmla="*/ 1297719583 w 738"/>
              <a:gd name="T1" fmla="*/ 36765326 h 1301"/>
              <a:gd name="T2" fmla="*/ 1345195960 w 738"/>
              <a:gd name="T3" fmla="*/ 116100818 h 1301"/>
              <a:gd name="T4" fmla="*/ 1390412416 w 738"/>
              <a:gd name="T5" fmla="*/ 195436321 h 1301"/>
              <a:gd name="T6" fmla="*/ 1431107528 w 738"/>
              <a:gd name="T7" fmla="*/ 274770390 h 1301"/>
              <a:gd name="T8" fmla="*/ 1471802639 w 738"/>
              <a:gd name="T9" fmla="*/ 356040793 h 1301"/>
              <a:gd name="T10" fmla="*/ 1505714981 w 738"/>
              <a:gd name="T11" fmla="*/ 439246226 h 1301"/>
              <a:gd name="T12" fmla="*/ 1537367402 w 738"/>
              <a:gd name="T13" fmla="*/ 522451572 h 1301"/>
              <a:gd name="T14" fmla="*/ 1566758400 w 738"/>
              <a:gd name="T15" fmla="*/ 605656919 h 1301"/>
              <a:gd name="T16" fmla="*/ 1591626924 w 738"/>
              <a:gd name="T17" fmla="*/ 690797208 h 1301"/>
              <a:gd name="T18" fmla="*/ 1611975232 w 738"/>
              <a:gd name="T19" fmla="*/ 775937672 h 1301"/>
              <a:gd name="T20" fmla="*/ 1630062115 w 738"/>
              <a:gd name="T21" fmla="*/ 864947848 h 1301"/>
              <a:gd name="T22" fmla="*/ 1645887574 w 738"/>
              <a:gd name="T23" fmla="*/ 952023082 h 1301"/>
              <a:gd name="T24" fmla="*/ 1654930264 w 738"/>
              <a:gd name="T25" fmla="*/ 1039098315 h 1301"/>
              <a:gd name="T26" fmla="*/ 1661713033 w 738"/>
              <a:gd name="T27" fmla="*/ 1126173548 h 1301"/>
              <a:gd name="T28" fmla="*/ 1666234378 w 738"/>
              <a:gd name="T29" fmla="*/ 1213248781 h 1301"/>
              <a:gd name="T30" fmla="*/ 1666234378 w 738"/>
              <a:gd name="T31" fmla="*/ 1300324014 h 1301"/>
              <a:gd name="T32" fmla="*/ 1661713033 w 738"/>
              <a:gd name="T33" fmla="*/ 1389335581 h 1301"/>
              <a:gd name="T34" fmla="*/ 1654930264 w 738"/>
              <a:gd name="T35" fmla="*/ 1476411162 h 1301"/>
              <a:gd name="T36" fmla="*/ 1645887574 w 738"/>
              <a:gd name="T37" fmla="*/ 1563486395 h 1301"/>
              <a:gd name="T38" fmla="*/ 1630062115 w 738"/>
              <a:gd name="T39" fmla="*/ 1652496572 h 1301"/>
              <a:gd name="T40" fmla="*/ 1611975232 w 738"/>
              <a:gd name="T41" fmla="*/ 1737636861 h 1301"/>
              <a:gd name="T42" fmla="*/ 1591626924 w 738"/>
              <a:gd name="T43" fmla="*/ 1822777151 h 1301"/>
              <a:gd name="T44" fmla="*/ 1566758400 w 738"/>
              <a:gd name="T45" fmla="*/ 1907917441 h 1301"/>
              <a:gd name="T46" fmla="*/ 1537367402 w 738"/>
              <a:gd name="T47" fmla="*/ 1993057731 h 1301"/>
              <a:gd name="T48" fmla="*/ 1505714981 w 738"/>
              <a:gd name="T49" fmla="*/ 2076263077 h 1301"/>
              <a:gd name="T50" fmla="*/ 1471802639 w 738"/>
              <a:gd name="T51" fmla="*/ 2147483647 h 1301"/>
              <a:gd name="T52" fmla="*/ 1431107528 w 738"/>
              <a:gd name="T53" fmla="*/ 2147483647 h 1301"/>
              <a:gd name="T54" fmla="*/ 1390412416 w 738"/>
              <a:gd name="T55" fmla="*/ 2147483647 h 1301"/>
              <a:gd name="T56" fmla="*/ 1345195960 w 738"/>
              <a:gd name="T57" fmla="*/ 2147483647 h 1301"/>
              <a:gd name="T58" fmla="*/ 1297719583 w 738"/>
              <a:gd name="T59" fmla="*/ 2147483647 h 1301"/>
              <a:gd name="T60" fmla="*/ 474774481 w 738"/>
              <a:gd name="T61" fmla="*/ 2147483647 h 1301"/>
              <a:gd name="T62" fmla="*/ 13565544 w 738"/>
              <a:gd name="T63" fmla="*/ 1867282239 h 1301"/>
              <a:gd name="T64" fmla="*/ 36173778 w 738"/>
              <a:gd name="T65" fmla="*/ 1828581981 h 1301"/>
              <a:gd name="T66" fmla="*/ 58782018 w 738"/>
              <a:gd name="T67" fmla="*/ 1789881723 h 1301"/>
              <a:gd name="T68" fmla="*/ 79128822 w 738"/>
              <a:gd name="T69" fmla="*/ 1747311578 h 1301"/>
              <a:gd name="T70" fmla="*/ 99477153 w 738"/>
              <a:gd name="T71" fmla="*/ 1706676377 h 1301"/>
              <a:gd name="T72" fmla="*/ 117564036 w 738"/>
              <a:gd name="T73" fmla="*/ 1666041175 h 1301"/>
              <a:gd name="T74" fmla="*/ 133389495 w 738"/>
              <a:gd name="T75" fmla="*/ 1625405974 h 1301"/>
              <a:gd name="T76" fmla="*/ 146953529 w 738"/>
              <a:gd name="T77" fmla="*/ 1582835829 h 1301"/>
              <a:gd name="T78" fmla="*/ 158259147 w 738"/>
              <a:gd name="T79" fmla="*/ 1540265684 h 1301"/>
              <a:gd name="T80" fmla="*/ 169563261 w 738"/>
              <a:gd name="T81" fmla="*/ 1497695539 h 1301"/>
              <a:gd name="T82" fmla="*/ 178605951 w 738"/>
              <a:gd name="T83" fmla="*/ 1455125046 h 1301"/>
              <a:gd name="T84" fmla="*/ 187648641 w 738"/>
              <a:gd name="T85" fmla="*/ 1410619958 h 1301"/>
              <a:gd name="T86" fmla="*/ 189910065 w 738"/>
              <a:gd name="T87" fmla="*/ 1368049813 h 1301"/>
              <a:gd name="T88" fmla="*/ 194431410 w 738"/>
              <a:gd name="T89" fmla="*/ 1323544725 h 1301"/>
              <a:gd name="T90" fmla="*/ 196692834 w 738"/>
              <a:gd name="T91" fmla="*/ 1280974580 h 1301"/>
              <a:gd name="T92" fmla="*/ 196692834 w 738"/>
              <a:gd name="T93" fmla="*/ 1236469492 h 1301"/>
              <a:gd name="T94" fmla="*/ 194431410 w 738"/>
              <a:gd name="T95" fmla="*/ 1190029461 h 1301"/>
              <a:gd name="T96" fmla="*/ 189910065 w 738"/>
              <a:gd name="T97" fmla="*/ 1147459316 h 1301"/>
              <a:gd name="T98" fmla="*/ 187648641 w 738"/>
              <a:gd name="T99" fmla="*/ 1102954227 h 1301"/>
              <a:gd name="T100" fmla="*/ 178605951 w 738"/>
              <a:gd name="T101" fmla="*/ 1060384083 h 1301"/>
              <a:gd name="T102" fmla="*/ 169563261 w 738"/>
              <a:gd name="T103" fmla="*/ 1017813938 h 1301"/>
              <a:gd name="T104" fmla="*/ 158259147 w 738"/>
              <a:gd name="T105" fmla="*/ 973308849 h 1301"/>
              <a:gd name="T106" fmla="*/ 146953529 w 738"/>
              <a:gd name="T107" fmla="*/ 932673648 h 1301"/>
              <a:gd name="T108" fmla="*/ 133389495 w 738"/>
              <a:gd name="T109" fmla="*/ 890103503 h 1301"/>
              <a:gd name="T110" fmla="*/ 117564036 w 738"/>
              <a:gd name="T111" fmla="*/ 847533358 h 1301"/>
              <a:gd name="T112" fmla="*/ 99477153 w 738"/>
              <a:gd name="T113" fmla="*/ 806898157 h 1301"/>
              <a:gd name="T114" fmla="*/ 79128822 w 738"/>
              <a:gd name="T115" fmla="*/ 766262955 h 1301"/>
              <a:gd name="T116" fmla="*/ 58782018 w 738"/>
              <a:gd name="T117" fmla="*/ 725627580 h 1301"/>
              <a:gd name="T118" fmla="*/ 36173778 w 738"/>
              <a:gd name="T119" fmla="*/ 684992378 h 1301"/>
              <a:gd name="T120" fmla="*/ 13565544 w 738"/>
              <a:gd name="T121" fmla="*/ 648227064 h 1301"/>
              <a:gd name="T122" fmla="*/ 800335559 w 738"/>
              <a:gd name="T123" fmla="*/ 508906969 h 130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738"/>
              <a:gd name="T187" fmla="*/ 0 h 1301"/>
              <a:gd name="T188" fmla="*/ 738 w 738"/>
              <a:gd name="T189" fmla="*/ 1301 h 130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738" h="1301">
                <a:moveTo>
                  <a:pt x="562" y="0"/>
                </a:moveTo>
                <a:lnTo>
                  <a:pt x="574" y="19"/>
                </a:lnTo>
                <a:lnTo>
                  <a:pt x="584" y="40"/>
                </a:lnTo>
                <a:lnTo>
                  <a:pt x="595" y="60"/>
                </a:lnTo>
                <a:lnTo>
                  <a:pt x="606" y="80"/>
                </a:lnTo>
                <a:lnTo>
                  <a:pt x="615" y="101"/>
                </a:lnTo>
                <a:lnTo>
                  <a:pt x="625" y="121"/>
                </a:lnTo>
                <a:lnTo>
                  <a:pt x="633" y="142"/>
                </a:lnTo>
                <a:lnTo>
                  <a:pt x="642" y="163"/>
                </a:lnTo>
                <a:lnTo>
                  <a:pt x="651" y="184"/>
                </a:lnTo>
                <a:lnTo>
                  <a:pt x="658" y="206"/>
                </a:lnTo>
                <a:lnTo>
                  <a:pt x="666" y="227"/>
                </a:lnTo>
                <a:lnTo>
                  <a:pt x="673" y="248"/>
                </a:lnTo>
                <a:lnTo>
                  <a:pt x="680" y="270"/>
                </a:lnTo>
                <a:lnTo>
                  <a:pt x="686" y="292"/>
                </a:lnTo>
                <a:lnTo>
                  <a:pt x="693" y="313"/>
                </a:lnTo>
                <a:lnTo>
                  <a:pt x="699" y="335"/>
                </a:lnTo>
                <a:lnTo>
                  <a:pt x="704" y="357"/>
                </a:lnTo>
                <a:lnTo>
                  <a:pt x="708" y="379"/>
                </a:lnTo>
                <a:lnTo>
                  <a:pt x="713" y="401"/>
                </a:lnTo>
                <a:lnTo>
                  <a:pt x="717" y="424"/>
                </a:lnTo>
                <a:lnTo>
                  <a:pt x="721" y="447"/>
                </a:lnTo>
                <a:lnTo>
                  <a:pt x="725" y="469"/>
                </a:lnTo>
                <a:lnTo>
                  <a:pt x="728" y="492"/>
                </a:lnTo>
                <a:lnTo>
                  <a:pt x="729" y="514"/>
                </a:lnTo>
                <a:lnTo>
                  <a:pt x="732" y="537"/>
                </a:lnTo>
                <a:lnTo>
                  <a:pt x="733" y="559"/>
                </a:lnTo>
                <a:lnTo>
                  <a:pt x="735" y="582"/>
                </a:lnTo>
                <a:lnTo>
                  <a:pt x="736" y="604"/>
                </a:lnTo>
                <a:lnTo>
                  <a:pt x="737" y="627"/>
                </a:lnTo>
                <a:lnTo>
                  <a:pt x="737" y="650"/>
                </a:lnTo>
                <a:lnTo>
                  <a:pt x="737" y="672"/>
                </a:lnTo>
                <a:lnTo>
                  <a:pt x="736" y="695"/>
                </a:lnTo>
                <a:lnTo>
                  <a:pt x="735" y="718"/>
                </a:lnTo>
                <a:lnTo>
                  <a:pt x="733" y="740"/>
                </a:lnTo>
                <a:lnTo>
                  <a:pt x="732" y="763"/>
                </a:lnTo>
                <a:lnTo>
                  <a:pt x="729" y="785"/>
                </a:lnTo>
                <a:lnTo>
                  <a:pt x="728" y="808"/>
                </a:lnTo>
                <a:lnTo>
                  <a:pt x="725" y="830"/>
                </a:lnTo>
                <a:lnTo>
                  <a:pt x="721" y="854"/>
                </a:lnTo>
                <a:lnTo>
                  <a:pt x="717" y="876"/>
                </a:lnTo>
                <a:lnTo>
                  <a:pt x="713" y="898"/>
                </a:lnTo>
                <a:lnTo>
                  <a:pt x="708" y="920"/>
                </a:lnTo>
                <a:lnTo>
                  <a:pt x="704" y="942"/>
                </a:lnTo>
                <a:lnTo>
                  <a:pt x="699" y="964"/>
                </a:lnTo>
                <a:lnTo>
                  <a:pt x="693" y="986"/>
                </a:lnTo>
                <a:lnTo>
                  <a:pt x="686" y="1008"/>
                </a:lnTo>
                <a:lnTo>
                  <a:pt x="680" y="1030"/>
                </a:lnTo>
                <a:lnTo>
                  <a:pt x="673" y="1051"/>
                </a:lnTo>
                <a:lnTo>
                  <a:pt x="666" y="1073"/>
                </a:lnTo>
                <a:lnTo>
                  <a:pt x="658" y="1094"/>
                </a:lnTo>
                <a:lnTo>
                  <a:pt x="651" y="1116"/>
                </a:lnTo>
                <a:lnTo>
                  <a:pt x="642" y="1137"/>
                </a:lnTo>
                <a:lnTo>
                  <a:pt x="633" y="1158"/>
                </a:lnTo>
                <a:lnTo>
                  <a:pt x="625" y="1178"/>
                </a:lnTo>
                <a:lnTo>
                  <a:pt x="615" y="1199"/>
                </a:lnTo>
                <a:lnTo>
                  <a:pt x="606" y="1219"/>
                </a:lnTo>
                <a:lnTo>
                  <a:pt x="595" y="1239"/>
                </a:lnTo>
                <a:lnTo>
                  <a:pt x="584" y="1260"/>
                </a:lnTo>
                <a:lnTo>
                  <a:pt x="574" y="1280"/>
                </a:lnTo>
                <a:lnTo>
                  <a:pt x="562" y="1300"/>
                </a:lnTo>
                <a:lnTo>
                  <a:pt x="210" y="1271"/>
                </a:lnTo>
                <a:lnTo>
                  <a:pt x="0" y="974"/>
                </a:lnTo>
                <a:lnTo>
                  <a:pt x="6" y="965"/>
                </a:lnTo>
                <a:lnTo>
                  <a:pt x="11" y="955"/>
                </a:lnTo>
                <a:lnTo>
                  <a:pt x="16" y="945"/>
                </a:lnTo>
                <a:lnTo>
                  <a:pt x="21" y="935"/>
                </a:lnTo>
                <a:lnTo>
                  <a:pt x="26" y="925"/>
                </a:lnTo>
                <a:lnTo>
                  <a:pt x="31" y="914"/>
                </a:lnTo>
                <a:lnTo>
                  <a:pt x="35" y="903"/>
                </a:lnTo>
                <a:lnTo>
                  <a:pt x="39" y="893"/>
                </a:lnTo>
                <a:lnTo>
                  <a:pt x="44" y="882"/>
                </a:lnTo>
                <a:lnTo>
                  <a:pt x="48" y="872"/>
                </a:lnTo>
                <a:lnTo>
                  <a:pt x="52" y="861"/>
                </a:lnTo>
                <a:lnTo>
                  <a:pt x="56" y="851"/>
                </a:lnTo>
                <a:lnTo>
                  <a:pt x="59" y="840"/>
                </a:lnTo>
                <a:lnTo>
                  <a:pt x="62" y="829"/>
                </a:lnTo>
                <a:lnTo>
                  <a:pt x="65" y="818"/>
                </a:lnTo>
                <a:lnTo>
                  <a:pt x="68" y="807"/>
                </a:lnTo>
                <a:lnTo>
                  <a:pt x="70" y="796"/>
                </a:lnTo>
                <a:lnTo>
                  <a:pt x="73" y="785"/>
                </a:lnTo>
                <a:lnTo>
                  <a:pt x="75" y="774"/>
                </a:lnTo>
                <a:lnTo>
                  <a:pt x="77" y="762"/>
                </a:lnTo>
                <a:lnTo>
                  <a:pt x="79" y="752"/>
                </a:lnTo>
                <a:lnTo>
                  <a:pt x="81" y="740"/>
                </a:lnTo>
                <a:lnTo>
                  <a:pt x="83" y="729"/>
                </a:lnTo>
                <a:lnTo>
                  <a:pt x="83" y="718"/>
                </a:lnTo>
                <a:lnTo>
                  <a:pt x="84" y="707"/>
                </a:lnTo>
                <a:lnTo>
                  <a:pt x="85" y="695"/>
                </a:lnTo>
                <a:lnTo>
                  <a:pt x="86" y="684"/>
                </a:lnTo>
                <a:lnTo>
                  <a:pt x="86" y="672"/>
                </a:lnTo>
                <a:lnTo>
                  <a:pt x="87" y="662"/>
                </a:lnTo>
                <a:lnTo>
                  <a:pt x="87" y="650"/>
                </a:lnTo>
                <a:lnTo>
                  <a:pt x="87" y="639"/>
                </a:lnTo>
                <a:lnTo>
                  <a:pt x="86" y="627"/>
                </a:lnTo>
                <a:lnTo>
                  <a:pt x="86" y="615"/>
                </a:lnTo>
                <a:lnTo>
                  <a:pt x="85" y="605"/>
                </a:lnTo>
                <a:lnTo>
                  <a:pt x="84" y="593"/>
                </a:lnTo>
                <a:lnTo>
                  <a:pt x="83" y="582"/>
                </a:lnTo>
                <a:lnTo>
                  <a:pt x="83" y="570"/>
                </a:lnTo>
                <a:lnTo>
                  <a:pt x="81" y="560"/>
                </a:lnTo>
                <a:lnTo>
                  <a:pt x="79" y="548"/>
                </a:lnTo>
                <a:lnTo>
                  <a:pt x="77" y="537"/>
                </a:lnTo>
                <a:lnTo>
                  <a:pt x="75" y="526"/>
                </a:lnTo>
                <a:lnTo>
                  <a:pt x="73" y="515"/>
                </a:lnTo>
                <a:lnTo>
                  <a:pt x="70" y="503"/>
                </a:lnTo>
                <a:lnTo>
                  <a:pt x="68" y="493"/>
                </a:lnTo>
                <a:lnTo>
                  <a:pt x="65" y="482"/>
                </a:lnTo>
                <a:lnTo>
                  <a:pt x="62" y="471"/>
                </a:lnTo>
                <a:lnTo>
                  <a:pt x="59" y="460"/>
                </a:lnTo>
                <a:lnTo>
                  <a:pt x="56" y="449"/>
                </a:lnTo>
                <a:lnTo>
                  <a:pt x="52" y="438"/>
                </a:lnTo>
                <a:lnTo>
                  <a:pt x="48" y="427"/>
                </a:lnTo>
                <a:lnTo>
                  <a:pt x="44" y="417"/>
                </a:lnTo>
                <a:lnTo>
                  <a:pt x="39" y="406"/>
                </a:lnTo>
                <a:lnTo>
                  <a:pt x="35" y="396"/>
                </a:lnTo>
                <a:lnTo>
                  <a:pt x="31" y="385"/>
                </a:lnTo>
                <a:lnTo>
                  <a:pt x="26" y="375"/>
                </a:lnTo>
                <a:lnTo>
                  <a:pt x="21" y="365"/>
                </a:lnTo>
                <a:lnTo>
                  <a:pt x="16" y="354"/>
                </a:lnTo>
                <a:lnTo>
                  <a:pt x="11" y="345"/>
                </a:lnTo>
                <a:lnTo>
                  <a:pt x="6" y="335"/>
                </a:lnTo>
                <a:lnTo>
                  <a:pt x="0" y="325"/>
                </a:lnTo>
                <a:lnTo>
                  <a:pt x="354" y="263"/>
                </a:lnTo>
                <a:lnTo>
                  <a:pt x="562" y="0"/>
                </a:lnTo>
              </a:path>
            </a:pathLst>
          </a:custGeom>
          <a:solidFill>
            <a:srgbClr val="899BAD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lIns="45720" tIns="45720" rIns="45720" bIns="45720" anchor="ctr"/>
          <a:lstStyle/>
          <a:p>
            <a:pPr algn="ctr" defTabSz="900113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 rot="618831">
            <a:off x="4494032" y="3946107"/>
            <a:ext cx="1726003" cy="1343144"/>
          </a:xfrm>
          <a:custGeom>
            <a:avLst/>
            <a:gdLst>
              <a:gd name="T0" fmla="*/ 2147483647 w 1217"/>
              <a:gd name="T1" fmla="*/ 667428541 h 977"/>
              <a:gd name="T2" fmla="*/ 2147483647 w 1217"/>
              <a:gd name="T3" fmla="*/ 740942822 h 977"/>
              <a:gd name="T4" fmla="*/ 2147483647 w 1217"/>
              <a:gd name="T5" fmla="*/ 814456929 h 977"/>
              <a:gd name="T6" fmla="*/ 2147483647 w 1217"/>
              <a:gd name="T7" fmla="*/ 886036308 h 977"/>
              <a:gd name="T8" fmla="*/ 2147483647 w 1217"/>
              <a:gd name="T9" fmla="*/ 955680958 h 977"/>
              <a:gd name="T10" fmla="*/ 2147483647 w 1217"/>
              <a:gd name="T11" fmla="*/ 1021456153 h 977"/>
              <a:gd name="T12" fmla="*/ 2147483647 w 1217"/>
              <a:gd name="T13" fmla="*/ 1087232738 h 977"/>
              <a:gd name="T14" fmla="*/ 2147483647 w 1217"/>
              <a:gd name="T15" fmla="*/ 1151073204 h 977"/>
              <a:gd name="T16" fmla="*/ 2147483647 w 1217"/>
              <a:gd name="T17" fmla="*/ 1211045605 h 977"/>
              <a:gd name="T18" fmla="*/ 2142801089 w 1217"/>
              <a:gd name="T19" fmla="*/ 1271016615 h 977"/>
              <a:gd name="T20" fmla="*/ 2063353799 w 1217"/>
              <a:gd name="T21" fmla="*/ 1327119559 h 977"/>
              <a:gd name="T22" fmla="*/ 1983908015 w 1217"/>
              <a:gd name="T23" fmla="*/ 1381287776 h 977"/>
              <a:gd name="T24" fmla="*/ 1897650784 w 1217"/>
              <a:gd name="T25" fmla="*/ 1433521264 h 977"/>
              <a:gd name="T26" fmla="*/ 1813664036 w 1217"/>
              <a:gd name="T27" fmla="*/ 1479950915 h 977"/>
              <a:gd name="T28" fmla="*/ 1727406806 w 1217"/>
              <a:gd name="T29" fmla="*/ 1526381610 h 977"/>
              <a:gd name="T30" fmla="*/ 1636610117 w 1217"/>
              <a:gd name="T31" fmla="*/ 1572810913 h 977"/>
              <a:gd name="T32" fmla="*/ 1545813052 w 1217"/>
              <a:gd name="T33" fmla="*/ 1613437423 h 977"/>
              <a:gd name="T34" fmla="*/ 1455016364 w 1217"/>
              <a:gd name="T35" fmla="*/ 1652129205 h 977"/>
              <a:gd name="T36" fmla="*/ 1359680218 w 1217"/>
              <a:gd name="T37" fmla="*/ 1686951530 h 977"/>
              <a:gd name="T38" fmla="*/ 1264344072 w 1217"/>
              <a:gd name="T39" fmla="*/ 1719839127 h 977"/>
              <a:gd name="T40" fmla="*/ 1169007926 w 1217"/>
              <a:gd name="T41" fmla="*/ 1750791996 h 977"/>
              <a:gd name="T42" fmla="*/ 1071401298 w 1217"/>
              <a:gd name="T43" fmla="*/ 1777875409 h 977"/>
              <a:gd name="T44" fmla="*/ 969255212 w 1217"/>
              <a:gd name="T45" fmla="*/ 1803025484 h 977"/>
              <a:gd name="T46" fmla="*/ 869378102 w 1217"/>
              <a:gd name="T47" fmla="*/ 1822371375 h 977"/>
              <a:gd name="T48" fmla="*/ 769502310 w 1217"/>
              <a:gd name="T49" fmla="*/ 1841717266 h 977"/>
              <a:gd name="T50" fmla="*/ 669625199 w 1217"/>
              <a:gd name="T51" fmla="*/ 1855258972 h 977"/>
              <a:gd name="T52" fmla="*/ 567479113 w 1217"/>
              <a:gd name="T53" fmla="*/ 1868800679 h 977"/>
              <a:gd name="T54" fmla="*/ 465333027 w 1217"/>
              <a:gd name="T55" fmla="*/ 1878474320 h 977"/>
              <a:gd name="T56" fmla="*/ 363186847 w 1217"/>
              <a:gd name="T57" fmla="*/ 1884277113 h 977"/>
              <a:gd name="T58" fmla="*/ 258770279 w 1217"/>
              <a:gd name="T59" fmla="*/ 1888146570 h 977"/>
              <a:gd name="T60" fmla="*/ 0 w 1217"/>
              <a:gd name="T61" fmla="*/ 1224587312 h 977"/>
              <a:gd name="T62" fmla="*/ 233801001 w 1217"/>
              <a:gd name="T63" fmla="*/ 630671487 h 977"/>
              <a:gd name="T64" fmla="*/ 283739557 w 1217"/>
              <a:gd name="T65" fmla="*/ 628736759 h 977"/>
              <a:gd name="T66" fmla="*/ 335947087 w 1217"/>
              <a:gd name="T67" fmla="*/ 624868693 h 977"/>
              <a:gd name="T68" fmla="*/ 385885643 w 1217"/>
              <a:gd name="T69" fmla="*/ 620999237 h 977"/>
              <a:gd name="T70" fmla="*/ 438094774 w 1217"/>
              <a:gd name="T71" fmla="*/ 613260324 h 977"/>
              <a:gd name="T72" fmla="*/ 488031823 w 1217"/>
              <a:gd name="T73" fmla="*/ 605522803 h 977"/>
              <a:gd name="T74" fmla="*/ 537970378 w 1217"/>
              <a:gd name="T75" fmla="*/ 597783890 h 977"/>
              <a:gd name="T76" fmla="*/ 587908933 w 1217"/>
              <a:gd name="T77" fmla="*/ 588111640 h 977"/>
              <a:gd name="T78" fmla="*/ 640116464 w 1217"/>
              <a:gd name="T79" fmla="*/ 574569934 h 977"/>
              <a:gd name="T80" fmla="*/ 687784537 w 1217"/>
              <a:gd name="T81" fmla="*/ 561026836 h 977"/>
              <a:gd name="T82" fmla="*/ 735452610 w 1217"/>
              <a:gd name="T83" fmla="*/ 547485130 h 977"/>
              <a:gd name="T84" fmla="*/ 783120683 w 1217"/>
              <a:gd name="T85" fmla="*/ 530073967 h 977"/>
              <a:gd name="T86" fmla="*/ 830790451 w 1217"/>
              <a:gd name="T87" fmla="*/ 510728076 h 977"/>
              <a:gd name="T88" fmla="*/ 876188042 w 1217"/>
              <a:gd name="T89" fmla="*/ 493316914 h 977"/>
              <a:gd name="T90" fmla="*/ 921585632 w 1217"/>
              <a:gd name="T91" fmla="*/ 472036295 h 977"/>
              <a:gd name="T92" fmla="*/ 966984730 w 1217"/>
              <a:gd name="T93" fmla="*/ 450755676 h 977"/>
              <a:gd name="T94" fmla="*/ 1010113345 w 1217"/>
              <a:gd name="T95" fmla="*/ 427541719 h 977"/>
              <a:gd name="T96" fmla="*/ 1053241960 w 1217"/>
              <a:gd name="T97" fmla="*/ 402391644 h 977"/>
              <a:gd name="T98" fmla="*/ 1094100093 w 1217"/>
              <a:gd name="T99" fmla="*/ 375308231 h 977"/>
              <a:gd name="T100" fmla="*/ 1134958226 w 1217"/>
              <a:gd name="T101" fmla="*/ 350158069 h 977"/>
              <a:gd name="T102" fmla="*/ 1175817866 w 1217"/>
              <a:gd name="T103" fmla="*/ 323074656 h 977"/>
              <a:gd name="T104" fmla="*/ 1212136541 w 1217"/>
              <a:gd name="T105" fmla="*/ 292120396 h 977"/>
              <a:gd name="T106" fmla="*/ 1248455217 w 1217"/>
              <a:gd name="T107" fmla="*/ 261167527 h 977"/>
              <a:gd name="T108" fmla="*/ 1287042868 w 1217"/>
              <a:gd name="T109" fmla="*/ 230214658 h 977"/>
              <a:gd name="T110" fmla="*/ 1321091061 w 1217"/>
              <a:gd name="T111" fmla="*/ 197327061 h 977"/>
              <a:gd name="T112" fmla="*/ 1352870278 w 1217"/>
              <a:gd name="T113" fmla="*/ 164439420 h 977"/>
              <a:gd name="T114" fmla="*/ 1384649496 w 1217"/>
              <a:gd name="T115" fmla="*/ 129617095 h 977"/>
              <a:gd name="T116" fmla="*/ 1414158231 w 1217"/>
              <a:gd name="T117" fmla="*/ 92860041 h 977"/>
              <a:gd name="T118" fmla="*/ 1445937449 w 1217"/>
              <a:gd name="T119" fmla="*/ 56102966 h 977"/>
              <a:gd name="T120" fmla="*/ 1470906726 w 1217"/>
              <a:gd name="T121" fmla="*/ 19345896 h 977"/>
              <a:gd name="T122" fmla="*/ 1961207713 w 1217"/>
              <a:gd name="T123" fmla="*/ 481709936 h 97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217"/>
              <a:gd name="T187" fmla="*/ 0 h 977"/>
              <a:gd name="T188" fmla="*/ 1217 w 1217"/>
              <a:gd name="T189" fmla="*/ 977 h 977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217" h="977">
                <a:moveTo>
                  <a:pt x="1216" y="326"/>
                </a:moveTo>
                <a:lnTo>
                  <a:pt x="1205" y="345"/>
                </a:lnTo>
                <a:lnTo>
                  <a:pt x="1193" y="364"/>
                </a:lnTo>
                <a:lnTo>
                  <a:pt x="1181" y="383"/>
                </a:lnTo>
                <a:lnTo>
                  <a:pt x="1168" y="403"/>
                </a:lnTo>
                <a:lnTo>
                  <a:pt x="1156" y="421"/>
                </a:lnTo>
                <a:lnTo>
                  <a:pt x="1143" y="440"/>
                </a:lnTo>
                <a:lnTo>
                  <a:pt x="1129" y="458"/>
                </a:lnTo>
                <a:lnTo>
                  <a:pt x="1116" y="476"/>
                </a:lnTo>
                <a:lnTo>
                  <a:pt x="1101" y="494"/>
                </a:lnTo>
                <a:lnTo>
                  <a:pt x="1087" y="511"/>
                </a:lnTo>
                <a:lnTo>
                  <a:pt x="1072" y="528"/>
                </a:lnTo>
                <a:lnTo>
                  <a:pt x="1057" y="546"/>
                </a:lnTo>
                <a:lnTo>
                  <a:pt x="1042" y="562"/>
                </a:lnTo>
                <a:lnTo>
                  <a:pt x="1026" y="578"/>
                </a:lnTo>
                <a:lnTo>
                  <a:pt x="1010" y="595"/>
                </a:lnTo>
                <a:lnTo>
                  <a:pt x="994" y="611"/>
                </a:lnTo>
                <a:lnTo>
                  <a:pt x="977" y="626"/>
                </a:lnTo>
                <a:lnTo>
                  <a:pt x="961" y="642"/>
                </a:lnTo>
                <a:lnTo>
                  <a:pt x="944" y="657"/>
                </a:lnTo>
                <a:lnTo>
                  <a:pt x="927" y="671"/>
                </a:lnTo>
                <a:lnTo>
                  <a:pt x="909" y="686"/>
                </a:lnTo>
                <a:lnTo>
                  <a:pt x="891" y="700"/>
                </a:lnTo>
                <a:lnTo>
                  <a:pt x="874" y="714"/>
                </a:lnTo>
                <a:lnTo>
                  <a:pt x="856" y="727"/>
                </a:lnTo>
                <a:lnTo>
                  <a:pt x="836" y="741"/>
                </a:lnTo>
                <a:lnTo>
                  <a:pt x="818" y="753"/>
                </a:lnTo>
                <a:lnTo>
                  <a:pt x="799" y="765"/>
                </a:lnTo>
                <a:lnTo>
                  <a:pt x="780" y="778"/>
                </a:lnTo>
                <a:lnTo>
                  <a:pt x="761" y="789"/>
                </a:lnTo>
                <a:lnTo>
                  <a:pt x="741" y="801"/>
                </a:lnTo>
                <a:lnTo>
                  <a:pt x="721" y="813"/>
                </a:lnTo>
                <a:lnTo>
                  <a:pt x="701" y="823"/>
                </a:lnTo>
                <a:lnTo>
                  <a:pt x="681" y="834"/>
                </a:lnTo>
                <a:lnTo>
                  <a:pt x="661" y="844"/>
                </a:lnTo>
                <a:lnTo>
                  <a:pt x="641" y="854"/>
                </a:lnTo>
                <a:lnTo>
                  <a:pt x="619" y="863"/>
                </a:lnTo>
                <a:lnTo>
                  <a:pt x="599" y="872"/>
                </a:lnTo>
                <a:lnTo>
                  <a:pt x="578" y="881"/>
                </a:lnTo>
                <a:lnTo>
                  <a:pt x="557" y="889"/>
                </a:lnTo>
                <a:lnTo>
                  <a:pt x="536" y="897"/>
                </a:lnTo>
                <a:lnTo>
                  <a:pt x="515" y="905"/>
                </a:lnTo>
                <a:lnTo>
                  <a:pt x="493" y="911"/>
                </a:lnTo>
                <a:lnTo>
                  <a:pt x="472" y="919"/>
                </a:lnTo>
                <a:lnTo>
                  <a:pt x="450" y="925"/>
                </a:lnTo>
                <a:lnTo>
                  <a:pt x="427" y="932"/>
                </a:lnTo>
                <a:lnTo>
                  <a:pt x="405" y="937"/>
                </a:lnTo>
                <a:lnTo>
                  <a:pt x="383" y="942"/>
                </a:lnTo>
                <a:lnTo>
                  <a:pt x="361" y="947"/>
                </a:lnTo>
                <a:lnTo>
                  <a:pt x="339" y="952"/>
                </a:lnTo>
                <a:lnTo>
                  <a:pt x="317" y="956"/>
                </a:lnTo>
                <a:lnTo>
                  <a:pt x="295" y="959"/>
                </a:lnTo>
                <a:lnTo>
                  <a:pt x="272" y="963"/>
                </a:lnTo>
                <a:lnTo>
                  <a:pt x="250" y="966"/>
                </a:lnTo>
                <a:lnTo>
                  <a:pt x="227" y="968"/>
                </a:lnTo>
                <a:lnTo>
                  <a:pt x="205" y="971"/>
                </a:lnTo>
                <a:lnTo>
                  <a:pt x="182" y="972"/>
                </a:lnTo>
                <a:lnTo>
                  <a:pt x="160" y="974"/>
                </a:lnTo>
                <a:lnTo>
                  <a:pt x="137" y="975"/>
                </a:lnTo>
                <a:lnTo>
                  <a:pt x="114" y="976"/>
                </a:lnTo>
                <a:lnTo>
                  <a:pt x="92" y="976"/>
                </a:lnTo>
                <a:lnTo>
                  <a:pt x="0" y="633"/>
                </a:lnTo>
                <a:lnTo>
                  <a:pt x="92" y="326"/>
                </a:lnTo>
                <a:lnTo>
                  <a:pt x="103" y="326"/>
                </a:lnTo>
                <a:lnTo>
                  <a:pt x="114" y="325"/>
                </a:lnTo>
                <a:lnTo>
                  <a:pt x="125" y="325"/>
                </a:lnTo>
                <a:lnTo>
                  <a:pt x="137" y="324"/>
                </a:lnTo>
                <a:lnTo>
                  <a:pt x="148" y="323"/>
                </a:lnTo>
                <a:lnTo>
                  <a:pt x="160" y="322"/>
                </a:lnTo>
                <a:lnTo>
                  <a:pt x="170" y="321"/>
                </a:lnTo>
                <a:lnTo>
                  <a:pt x="182" y="319"/>
                </a:lnTo>
                <a:lnTo>
                  <a:pt x="193" y="317"/>
                </a:lnTo>
                <a:lnTo>
                  <a:pt x="204" y="315"/>
                </a:lnTo>
                <a:lnTo>
                  <a:pt x="215" y="313"/>
                </a:lnTo>
                <a:lnTo>
                  <a:pt x="227" y="311"/>
                </a:lnTo>
                <a:lnTo>
                  <a:pt x="237" y="309"/>
                </a:lnTo>
                <a:lnTo>
                  <a:pt x="249" y="307"/>
                </a:lnTo>
                <a:lnTo>
                  <a:pt x="259" y="304"/>
                </a:lnTo>
                <a:lnTo>
                  <a:pt x="270" y="301"/>
                </a:lnTo>
                <a:lnTo>
                  <a:pt x="282" y="297"/>
                </a:lnTo>
                <a:lnTo>
                  <a:pt x="292" y="294"/>
                </a:lnTo>
                <a:lnTo>
                  <a:pt x="303" y="290"/>
                </a:lnTo>
                <a:lnTo>
                  <a:pt x="313" y="286"/>
                </a:lnTo>
                <a:lnTo>
                  <a:pt x="324" y="283"/>
                </a:lnTo>
                <a:lnTo>
                  <a:pt x="334" y="278"/>
                </a:lnTo>
                <a:lnTo>
                  <a:pt x="345" y="274"/>
                </a:lnTo>
                <a:lnTo>
                  <a:pt x="355" y="269"/>
                </a:lnTo>
                <a:lnTo>
                  <a:pt x="366" y="264"/>
                </a:lnTo>
                <a:lnTo>
                  <a:pt x="377" y="260"/>
                </a:lnTo>
                <a:lnTo>
                  <a:pt x="386" y="255"/>
                </a:lnTo>
                <a:lnTo>
                  <a:pt x="397" y="250"/>
                </a:lnTo>
                <a:lnTo>
                  <a:pt x="406" y="244"/>
                </a:lnTo>
                <a:lnTo>
                  <a:pt x="416" y="239"/>
                </a:lnTo>
                <a:lnTo>
                  <a:pt x="426" y="233"/>
                </a:lnTo>
                <a:lnTo>
                  <a:pt x="436" y="227"/>
                </a:lnTo>
                <a:lnTo>
                  <a:pt x="445" y="221"/>
                </a:lnTo>
                <a:lnTo>
                  <a:pt x="454" y="215"/>
                </a:lnTo>
                <a:lnTo>
                  <a:pt x="464" y="208"/>
                </a:lnTo>
                <a:lnTo>
                  <a:pt x="474" y="201"/>
                </a:lnTo>
                <a:lnTo>
                  <a:pt x="482" y="194"/>
                </a:lnTo>
                <a:lnTo>
                  <a:pt x="492" y="188"/>
                </a:lnTo>
                <a:lnTo>
                  <a:pt x="500" y="181"/>
                </a:lnTo>
                <a:lnTo>
                  <a:pt x="509" y="173"/>
                </a:lnTo>
                <a:lnTo>
                  <a:pt x="518" y="167"/>
                </a:lnTo>
                <a:lnTo>
                  <a:pt x="526" y="159"/>
                </a:lnTo>
                <a:lnTo>
                  <a:pt x="534" y="151"/>
                </a:lnTo>
                <a:lnTo>
                  <a:pt x="543" y="143"/>
                </a:lnTo>
                <a:lnTo>
                  <a:pt x="550" y="135"/>
                </a:lnTo>
                <a:lnTo>
                  <a:pt x="559" y="127"/>
                </a:lnTo>
                <a:lnTo>
                  <a:pt x="567" y="119"/>
                </a:lnTo>
                <a:lnTo>
                  <a:pt x="574" y="111"/>
                </a:lnTo>
                <a:lnTo>
                  <a:pt x="582" y="102"/>
                </a:lnTo>
                <a:lnTo>
                  <a:pt x="589" y="94"/>
                </a:lnTo>
                <a:lnTo>
                  <a:pt x="596" y="85"/>
                </a:lnTo>
                <a:lnTo>
                  <a:pt x="603" y="76"/>
                </a:lnTo>
                <a:lnTo>
                  <a:pt x="610" y="67"/>
                </a:lnTo>
                <a:lnTo>
                  <a:pt x="617" y="58"/>
                </a:lnTo>
                <a:lnTo>
                  <a:pt x="623" y="48"/>
                </a:lnTo>
                <a:lnTo>
                  <a:pt x="630" y="39"/>
                </a:lnTo>
                <a:lnTo>
                  <a:pt x="637" y="29"/>
                </a:lnTo>
                <a:lnTo>
                  <a:pt x="642" y="21"/>
                </a:lnTo>
                <a:lnTo>
                  <a:pt x="648" y="10"/>
                </a:lnTo>
                <a:lnTo>
                  <a:pt x="654" y="0"/>
                </a:lnTo>
                <a:lnTo>
                  <a:pt x="864" y="249"/>
                </a:lnTo>
                <a:lnTo>
                  <a:pt x="1216" y="326"/>
                </a:lnTo>
              </a:path>
            </a:pathLst>
          </a:custGeom>
          <a:solidFill>
            <a:srgbClr val="899BAD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lIns="45720" tIns="45720" rIns="45720" bIns="45720" anchor="ctr"/>
          <a:lstStyle/>
          <a:p>
            <a:pPr algn="ctr" defTabSz="900113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Freeform 16"/>
          <p:cNvSpPr>
            <a:spLocks/>
          </p:cNvSpPr>
          <p:nvPr/>
        </p:nvSpPr>
        <p:spPr bwMode="gray">
          <a:xfrm>
            <a:off x="3229791" y="1603450"/>
            <a:ext cx="3344412" cy="1487501"/>
          </a:xfrm>
          <a:custGeom>
            <a:avLst/>
            <a:gdLst>
              <a:gd name="T0" fmla="*/ 0 w 2066"/>
              <a:gd name="T1" fmla="*/ 1476811579 h 948"/>
              <a:gd name="T2" fmla="*/ 520475074 w 2066"/>
              <a:gd name="T3" fmla="*/ 730845323 h 948"/>
              <a:gd name="T4" fmla="*/ 0 w 2066"/>
              <a:gd name="T5" fmla="*/ 0 h 948"/>
              <a:gd name="T6" fmla="*/ 2147483647 w 2066"/>
              <a:gd name="T7" fmla="*/ 5040313 h 948"/>
              <a:gd name="T8" fmla="*/ 2147483647 w 2066"/>
              <a:gd name="T9" fmla="*/ 20161251 h 948"/>
              <a:gd name="T10" fmla="*/ 2147483647 w 2066"/>
              <a:gd name="T11" fmla="*/ 35282191 h 948"/>
              <a:gd name="T12" fmla="*/ 2147483647 w 2066"/>
              <a:gd name="T13" fmla="*/ 55443448 h 948"/>
              <a:gd name="T14" fmla="*/ 2147483647 w 2066"/>
              <a:gd name="T15" fmla="*/ 80645004 h 948"/>
              <a:gd name="T16" fmla="*/ 2147483647 w 2066"/>
              <a:gd name="T17" fmla="*/ 105846585 h 948"/>
              <a:gd name="T18" fmla="*/ 2147483647 w 2066"/>
              <a:gd name="T19" fmla="*/ 141128763 h 948"/>
              <a:gd name="T20" fmla="*/ 2147483647 w 2066"/>
              <a:gd name="T21" fmla="*/ 171370630 h 948"/>
              <a:gd name="T22" fmla="*/ 2147483647 w 2066"/>
              <a:gd name="T23" fmla="*/ 201612498 h 948"/>
              <a:gd name="T24" fmla="*/ 2147483647 w 2066"/>
              <a:gd name="T25" fmla="*/ 236894726 h 948"/>
              <a:gd name="T26" fmla="*/ 2147483647 w 2066"/>
              <a:gd name="T27" fmla="*/ 287297838 h 948"/>
              <a:gd name="T28" fmla="*/ 2147483647 w 2066"/>
              <a:gd name="T29" fmla="*/ 327620327 h 948"/>
              <a:gd name="T30" fmla="*/ 2147483647 w 2066"/>
              <a:gd name="T31" fmla="*/ 383063751 h 948"/>
              <a:gd name="T32" fmla="*/ 2147483647 w 2066"/>
              <a:gd name="T33" fmla="*/ 433466962 h 948"/>
              <a:gd name="T34" fmla="*/ 2147483647 w 2066"/>
              <a:gd name="T35" fmla="*/ 478829763 h 948"/>
              <a:gd name="T36" fmla="*/ 2147483647 w 2066"/>
              <a:gd name="T37" fmla="*/ 539313497 h 948"/>
              <a:gd name="T38" fmla="*/ 2147483647 w 2066"/>
              <a:gd name="T39" fmla="*/ 584676298 h 948"/>
              <a:gd name="T40" fmla="*/ 2147483647 w 2066"/>
              <a:gd name="T41" fmla="*/ 655240655 h 948"/>
              <a:gd name="T42" fmla="*/ 2147483647 w 2066"/>
              <a:gd name="T43" fmla="*/ 715724389 h 948"/>
              <a:gd name="T44" fmla="*/ 2147483647 w 2066"/>
              <a:gd name="T45" fmla="*/ 786288746 h 948"/>
              <a:gd name="T46" fmla="*/ 2147483647 w 2066"/>
              <a:gd name="T47" fmla="*/ 861893612 h 948"/>
              <a:gd name="T48" fmla="*/ 2147483647 w 2066"/>
              <a:gd name="T49" fmla="*/ 927417658 h 948"/>
              <a:gd name="T50" fmla="*/ 2147483647 w 2066"/>
              <a:gd name="T51" fmla="*/ 997982015 h 948"/>
              <a:gd name="T52" fmla="*/ 2147483647 w 2066"/>
              <a:gd name="T53" fmla="*/ 1068546372 h 948"/>
              <a:gd name="T54" fmla="*/ 2147483647 w 2066"/>
              <a:gd name="T55" fmla="*/ 1154231662 h 948"/>
              <a:gd name="T56" fmla="*/ 2147483647 w 2066"/>
              <a:gd name="T57" fmla="*/ 1265118509 h 948"/>
              <a:gd name="T58" fmla="*/ 2147483647 w 2066"/>
              <a:gd name="T59" fmla="*/ 1360884421 h 948"/>
              <a:gd name="T60" fmla="*/ 2147483647 w 2066"/>
              <a:gd name="T61" fmla="*/ 1431448778 h 948"/>
              <a:gd name="T62" fmla="*/ 2147483647 w 2066"/>
              <a:gd name="T63" fmla="*/ 1481851890 h 948"/>
              <a:gd name="T64" fmla="*/ 2147483647 w 2066"/>
              <a:gd name="T65" fmla="*/ 1542335625 h 948"/>
              <a:gd name="T66" fmla="*/ 2147483647 w 2066"/>
              <a:gd name="T67" fmla="*/ 1617940293 h 948"/>
              <a:gd name="T68" fmla="*/ 2147483647 w 2066"/>
              <a:gd name="T69" fmla="*/ 1693545358 h 948"/>
              <a:gd name="T70" fmla="*/ 2147483647 w 2066"/>
              <a:gd name="T71" fmla="*/ 1748988781 h 948"/>
              <a:gd name="T72" fmla="*/ 2147483647 w 2066"/>
              <a:gd name="T73" fmla="*/ 1829633760 h 948"/>
              <a:gd name="T74" fmla="*/ 2147483647 w 2066"/>
              <a:gd name="T75" fmla="*/ 1880036872 h 948"/>
              <a:gd name="T76" fmla="*/ 2147483647 w 2066"/>
              <a:gd name="T77" fmla="*/ 1910278739 h 948"/>
              <a:gd name="T78" fmla="*/ 2147483647 w 2066"/>
              <a:gd name="T79" fmla="*/ 2147483647 h 948"/>
              <a:gd name="T80" fmla="*/ 2147483647 w 2066"/>
              <a:gd name="T81" fmla="*/ 2147483647 h 948"/>
              <a:gd name="T82" fmla="*/ 2147483647 w 2066"/>
              <a:gd name="T83" fmla="*/ 2147483647 h 948"/>
              <a:gd name="T84" fmla="*/ 2147483647 w 2066"/>
              <a:gd name="T85" fmla="*/ 2147483647 h 948"/>
              <a:gd name="T86" fmla="*/ 2147483647 w 2066"/>
              <a:gd name="T87" fmla="*/ 2147483647 h 948"/>
              <a:gd name="T88" fmla="*/ 2147483647 w 2066"/>
              <a:gd name="T89" fmla="*/ 2091729943 h 948"/>
              <a:gd name="T90" fmla="*/ 2147483647 w 2066"/>
              <a:gd name="T91" fmla="*/ 2016125275 h 948"/>
              <a:gd name="T92" fmla="*/ 2147483647 w 2066"/>
              <a:gd name="T93" fmla="*/ 1975802785 h 948"/>
              <a:gd name="T94" fmla="*/ 2147483647 w 2066"/>
              <a:gd name="T95" fmla="*/ 1915319050 h 948"/>
              <a:gd name="T96" fmla="*/ 2147483647 w 2066"/>
              <a:gd name="T97" fmla="*/ 1859875627 h 948"/>
              <a:gd name="T98" fmla="*/ 2147483647 w 2066"/>
              <a:gd name="T99" fmla="*/ 1804432204 h 948"/>
              <a:gd name="T100" fmla="*/ 2147483647 w 2066"/>
              <a:gd name="T101" fmla="*/ 1769150026 h 948"/>
              <a:gd name="T102" fmla="*/ 2147483647 w 2066"/>
              <a:gd name="T103" fmla="*/ 1738908158 h 948"/>
              <a:gd name="T104" fmla="*/ 2147483647 w 2066"/>
              <a:gd name="T105" fmla="*/ 1693545358 h 948"/>
              <a:gd name="T106" fmla="*/ 2147483647 w 2066"/>
              <a:gd name="T107" fmla="*/ 1633061226 h 948"/>
              <a:gd name="T108" fmla="*/ 2147483647 w 2066"/>
              <a:gd name="T109" fmla="*/ 1567537181 h 948"/>
              <a:gd name="T110" fmla="*/ 2147483647 w 2066"/>
              <a:gd name="T111" fmla="*/ 1532255002 h 948"/>
              <a:gd name="T112" fmla="*/ 2147483647 w 2066"/>
              <a:gd name="T113" fmla="*/ 1489413151 h 948"/>
              <a:gd name="T114" fmla="*/ 2147483647 w 2066"/>
              <a:gd name="T115" fmla="*/ 1479332528 h 948"/>
              <a:gd name="T116" fmla="*/ 0 w 2066"/>
              <a:gd name="T117" fmla="*/ 1476811579 h 94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066"/>
              <a:gd name="T178" fmla="*/ 0 h 948"/>
              <a:gd name="T179" fmla="*/ 2066 w 2066"/>
              <a:gd name="T180" fmla="*/ 948 h 94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066" h="948">
                <a:moveTo>
                  <a:pt x="0" y="586"/>
                </a:moveTo>
                <a:lnTo>
                  <a:pt x="176" y="290"/>
                </a:lnTo>
                <a:lnTo>
                  <a:pt x="0" y="0"/>
                </a:lnTo>
                <a:lnTo>
                  <a:pt x="1082" y="2"/>
                </a:lnTo>
                <a:lnTo>
                  <a:pt x="1122" y="8"/>
                </a:lnTo>
                <a:lnTo>
                  <a:pt x="1172" y="14"/>
                </a:lnTo>
                <a:lnTo>
                  <a:pt x="1212" y="22"/>
                </a:lnTo>
                <a:lnTo>
                  <a:pt x="1254" y="32"/>
                </a:lnTo>
                <a:lnTo>
                  <a:pt x="1294" y="42"/>
                </a:lnTo>
                <a:lnTo>
                  <a:pt x="1340" y="56"/>
                </a:lnTo>
                <a:lnTo>
                  <a:pt x="1380" y="68"/>
                </a:lnTo>
                <a:lnTo>
                  <a:pt x="1412" y="80"/>
                </a:lnTo>
                <a:lnTo>
                  <a:pt x="1446" y="94"/>
                </a:lnTo>
                <a:lnTo>
                  <a:pt x="1486" y="114"/>
                </a:lnTo>
                <a:lnTo>
                  <a:pt x="1520" y="130"/>
                </a:lnTo>
                <a:lnTo>
                  <a:pt x="1562" y="152"/>
                </a:lnTo>
                <a:lnTo>
                  <a:pt x="1594" y="172"/>
                </a:lnTo>
                <a:lnTo>
                  <a:pt x="1622" y="190"/>
                </a:lnTo>
                <a:lnTo>
                  <a:pt x="1656" y="214"/>
                </a:lnTo>
                <a:lnTo>
                  <a:pt x="1682" y="232"/>
                </a:lnTo>
                <a:lnTo>
                  <a:pt x="1716" y="260"/>
                </a:lnTo>
                <a:lnTo>
                  <a:pt x="1744" y="284"/>
                </a:lnTo>
                <a:lnTo>
                  <a:pt x="1778" y="312"/>
                </a:lnTo>
                <a:lnTo>
                  <a:pt x="1808" y="342"/>
                </a:lnTo>
                <a:lnTo>
                  <a:pt x="1832" y="368"/>
                </a:lnTo>
                <a:lnTo>
                  <a:pt x="1854" y="396"/>
                </a:lnTo>
                <a:lnTo>
                  <a:pt x="1878" y="424"/>
                </a:lnTo>
                <a:lnTo>
                  <a:pt x="1904" y="458"/>
                </a:lnTo>
                <a:lnTo>
                  <a:pt x="1936" y="502"/>
                </a:lnTo>
                <a:lnTo>
                  <a:pt x="1962" y="540"/>
                </a:lnTo>
                <a:lnTo>
                  <a:pt x="1982" y="568"/>
                </a:lnTo>
                <a:lnTo>
                  <a:pt x="1992" y="588"/>
                </a:lnTo>
                <a:lnTo>
                  <a:pt x="2006" y="612"/>
                </a:lnTo>
                <a:lnTo>
                  <a:pt x="2020" y="642"/>
                </a:lnTo>
                <a:lnTo>
                  <a:pt x="2034" y="672"/>
                </a:lnTo>
                <a:lnTo>
                  <a:pt x="2044" y="694"/>
                </a:lnTo>
                <a:lnTo>
                  <a:pt x="2056" y="726"/>
                </a:lnTo>
                <a:lnTo>
                  <a:pt x="2064" y="746"/>
                </a:lnTo>
                <a:lnTo>
                  <a:pt x="2066" y="758"/>
                </a:lnTo>
                <a:lnTo>
                  <a:pt x="1848" y="948"/>
                </a:lnTo>
                <a:lnTo>
                  <a:pt x="1530" y="948"/>
                </a:lnTo>
                <a:lnTo>
                  <a:pt x="1516" y="912"/>
                </a:lnTo>
                <a:lnTo>
                  <a:pt x="1502" y="880"/>
                </a:lnTo>
                <a:lnTo>
                  <a:pt x="1490" y="858"/>
                </a:lnTo>
                <a:lnTo>
                  <a:pt x="1474" y="830"/>
                </a:lnTo>
                <a:lnTo>
                  <a:pt x="1454" y="800"/>
                </a:lnTo>
                <a:lnTo>
                  <a:pt x="1438" y="784"/>
                </a:lnTo>
                <a:lnTo>
                  <a:pt x="1420" y="760"/>
                </a:lnTo>
                <a:lnTo>
                  <a:pt x="1398" y="738"/>
                </a:lnTo>
                <a:lnTo>
                  <a:pt x="1376" y="716"/>
                </a:lnTo>
                <a:lnTo>
                  <a:pt x="1360" y="702"/>
                </a:lnTo>
                <a:lnTo>
                  <a:pt x="1344" y="690"/>
                </a:lnTo>
                <a:lnTo>
                  <a:pt x="1320" y="672"/>
                </a:lnTo>
                <a:lnTo>
                  <a:pt x="1280" y="648"/>
                </a:lnTo>
                <a:lnTo>
                  <a:pt x="1228" y="622"/>
                </a:lnTo>
                <a:lnTo>
                  <a:pt x="1194" y="608"/>
                </a:lnTo>
                <a:lnTo>
                  <a:pt x="1157" y="591"/>
                </a:lnTo>
                <a:lnTo>
                  <a:pt x="1133" y="587"/>
                </a:lnTo>
                <a:lnTo>
                  <a:pt x="0" y="586"/>
                </a:lnTo>
                <a:close/>
              </a:path>
            </a:pathLst>
          </a:custGeom>
          <a:solidFill>
            <a:schemeClr val="accent5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lIns="45720" tIns="45720" rIns="45720" bIns="45720" anchor="ctr"/>
          <a:lstStyle/>
          <a:p>
            <a:pPr algn="ctr" defTabSz="900113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" name="Freeform 17"/>
          <p:cNvSpPr>
            <a:spLocks/>
          </p:cNvSpPr>
          <p:nvPr/>
        </p:nvSpPr>
        <p:spPr bwMode="auto">
          <a:xfrm>
            <a:off x="5029200" y="1600200"/>
            <a:ext cx="3499827" cy="913213"/>
          </a:xfrm>
          <a:custGeom>
            <a:avLst/>
            <a:gdLst>
              <a:gd name="T0" fmla="*/ 0 w 2162"/>
              <a:gd name="T1" fmla="*/ 0 h 582"/>
              <a:gd name="T2" fmla="*/ 2147483647 w 2162"/>
              <a:gd name="T3" fmla="*/ 0 h 582"/>
              <a:gd name="T4" fmla="*/ 2147483647 w 2162"/>
              <a:gd name="T5" fmla="*/ 730845204 h 582"/>
              <a:gd name="T6" fmla="*/ 2147483647 w 2162"/>
              <a:gd name="T7" fmla="*/ 1466730719 h 582"/>
              <a:gd name="T8" fmla="*/ 2147483647 w 2162"/>
              <a:gd name="T9" fmla="*/ 1466730719 h 582"/>
              <a:gd name="T10" fmla="*/ 2147483647 w 2162"/>
              <a:gd name="T11" fmla="*/ 1381045443 h 582"/>
              <a:gd name="T12" fmla="*/ 2147483647 w 2162"/>
              <a:gd name="T13" fmla="*/ 1290319856 h 582"/>
              <a:gd name="T14" fmla="*/ 2147483647 w 2162"/>
              <a:gd name="T15" fmla="*/ 1224795821 h 582"/>
              <a:gd name="T16" fmla="*/ 2147483647 w 2162"/>
              <a:gd name="T17" fmla="*/ 1174392717 h 582"/>
              <a:gd name="T18" fmla="*/ 2147483647 w 2162"/>
              <a:gd name="T19" fmla="*/ 1108868682 h 582"/>
              <a:gd name="T20" fmla="*/ 2147483647 w 2162"/>
              <a:gd name="T21" fmla="*/ 1023183405 h 582"/>
              <a:gd name="T22" fmla="*/ 2147483647 w 2162"/>
              <a:gd name="T23" fmla="*/ 952619060 h 582"/>
              <a:gd name="T24" fmla="*/ 2093741983 w 2162"/>
              <a:gd name="T25" fmla="*/ 841732231 h 582"/>
              <a:gd name="T26" fmla="*/ 1975451145 w 2162"/>
              <a:gd name="T27" fmla="*/ 740925825 h 582"/>
              <a:gd name="T28" fmla="*/ 1827588888 w 2162"/>
              <a:gd name="T29" fmla="*/ 640119617 h 582"/>
              <a:gd name="T30" fmla="*/ 1656067001 w 2162"/>
              <a:gd name="T31" fmla="*/ 524192479 h 582"/>
              <a:gd name="T32" fmla="*/ 1419485325 w 2162"/>
              <a:gd name="T33" fmla="*/ 393144309 h 582"/>
              <a:gd name="T34" fmla="*/ 1236135988 w 2162"/>
              <a:gd name="T35" fmla="*/ 307459033 h 582"/>
              <a:gd name="T36" fmla="*/ 899006799 w 2162"/>
              <a:gd name="T37" fmla="*/ 176410913 h 582"/>
              <a:gd name="T38" fmla="*/ 561879545 w 2162"/>
              <a:gd name="T39" fmla="*/ 90725612 h 582"/>
              <a:gd name="T40" fmla="*/ 130118772 w 2162"/>
              <a:gd name="T41" fmla="*/ 10080624 h 582"/>
              <a:gd name="T42" fmla="*/ 0 w 2162"/>
              <a:gd name="T43" fmla="*/ 0 h 58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2162"/>
              <a:gd name="T67" fmla="*/ 0 h 582"/>
              <a:gd name="T68" fmla="*/ 2162 w 2162"/>
              <a:gd name="T69" fmla="*/ 582 h 582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2162" h="582">
                <a:moveTo>
                  <a:pt x="0" y="0"/>
                </a:moveTo>
                <a:lnTo>
                  <a:pt x="1988" y="0"/>
                </a:lnTo>
                <a:lnTo>
                  <a:pt x="2162" y="290"/>
                </a:lnTo>
                <a:lnTo>
                  <a:pt x="1990" y="582"/>
                </a:lnTo>
                <a:lnTo>
                  <a:pt x="896" y="582"/>
                </a:lnTo>
                <a:lnTo>
                  <a:pt x="874" y="548"/>
                </a:lnTo>
                <a:lnTo>
                  <a:pt x="850" y="512"/>
                </a:lnTo>
                <a:lnTo>
                  <a:pt x="834" y="486"/>
                </a:lnTo>
                <a:lnTo>
                  <a:pt x="818" y="466"/>
                </a:lnTo>
                <a:lnTo>
                  <a:pt x="800" y="440"/>
                </a:lnTo>
                <a:lnTo>
                  <a:pt x="772" y="406"/>
                </a:lnTo>
                <a:lnTo>
                  <a:pt x="748" y="378"/>
                </a:lnTo>
                <a:lnTo>
                  <a:pt x="708" y="334"/>
                </a:lnTo>
                <a:lnTo>
                  <a:pt x="668" y="294"/>
                </a:lnTo>
                <a:lnTo>
                  <a:pt x="618" y="254"/>
                </a:lnTo>
                <a:lnTo>
                  <a:pt x="560" y="208"/>
                </a:lnTo>
                <a:lnTo>
                  <a:pt x="480" y="156"/>
                </a:lnTo>
                <a:lnTo>
                  <a:pt x="418" y="122"/>
                </a:lnTo>
                <a:lnTo>
                  <a:pt x="304" y="70"/>
                </a:lnTo>
                <a:lnTo>
                  <a:pt x="190" y="36"/>
                </a:lnTo>
                <a:lnTo>
                  <a:pt x="44" y="4"/>
                </a:lnTo>
                <a:lnTo>
                  <a:pt x="0" y="0"/>
                </a:lnTo>
                <a:close/>
              </a:path>
            </a:pathLst>
          </a:custGeom>
          <a:solidFill>
            <a:srgbClr val="14385C"/>
          </a:solidFill>
          <a:ln w="9525">
            <a:noFill/>
            <a:prstDash val="dash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AutoShape 18"/>
          <p:cNvSpPr>
            <a:spLocks noChangeArrowheads="1"/>
          </p:cNvSpPr>
          <p:nvPr/>
        </p:nvSpPr>
        <p:spPr bwMode="gray">
          <a:xfrm>
            <a:off x="1831364" y="1600200"/>
            <a:ext cx="1664802" cy="922627"/>
          </a:xfrm>
          <a:prstGeom prst="chevron">
            <a:avLst>
              <a:gd name="adj" fmla="val 31916"/>
            </a:avLst>
          </a:prstGeom>
          <a:solidFill>
            <a:srgbClr val="14385C"/>
          </a:solidFill>
          <a:ln w="9525">
            <a:noFill/>
            <a:prstDash val="dash"/>
            <a:miter lim="800000"/>
            <a:headEnd/>
            <a:tailEnd/>
          </a:ln>
        </p:spPr>
        <p:txBody>
          <a:bodyPr lIns="182880" anchor="ctr"/>
          <a:lstStyle/>
          <a:p>
            <a:pPr algn="ctr" eaLnBrk="0" hangingPunct="0"/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13" name="Freeform 19"/>
          <p:cNvSpPr>
            <a:spLocks/>
          </p:cNvSpPr>
          <p:nvPr/>
        </p:nvSpPr>
        <p:spPr bwMode="gray">
          <a:xfrm>
            <a:off x="2996669" y="2521370"/>
            <a:ext cx="1636340" cy="1471810"/>
          </a:xfrm>
          <a:custGeom>
            <a:avLst/>
            <a:gdLst>
              <a:gd name="T0" fmla="*/ 2147483647 w 1011"/>
              <a:gd name="T1" fmla="*/ 7561264 h 938"/>
              <a:gd name="T2" fmla="*/ 2147483647 w 1011"/>
              <a:gd name="T3" fmla="*/ 65524070 h 938"/>
              <a:gd name="T4" fmla="*/ 2147483647 w 1011"/>
              <a:gd name="T5" fmla="*/ 118448156 h 938"/>
              <a:gd name="T6" fmla="*/ 2147483647 w 1011"/>
              <a:gd name="T7" fmla="*/ 189012513 h 938"/>
              <a:gd name="T8" fmla="*/ 2147483647 w 1011"/>
              <a:gd name="T9" fmla="*/ 262096281 h 938"/>
              <a:gd name="T10" fmla="*/ 2147483647 w 1011"/>
              <a:gd name="T11" fmla="*/ 345262209 h 938"/>
              <a:gd name="T12" fmla="*/ 2146298122 w 1011"/>
              <a:gd name="T13" fmla="*/ 413305617 h 938"/>
              <a:gd name="T14" fmla="*/ 2098995759 w 1011"/>
              <a:gd name="T15" fmla="*/ 453628205 h 938"/>
              <a:gd name="T16" fmla="*/ 2031000437 w 1011"/>
              <a:gd name="T17" fmla="*/ 534273184 h 938"/>
              <a:gd name="T18" fmla="*/ 1948223450 w 1011"/>
              <a:gd name="T19" fmla="*/ 640119719 h 938"/>
              <a:gd name="T20" fmla="*/ 1897965440 w 1011"/>
              <a:gd name="T21" fmla="*/ 710684076 h 938"/>
              <a:gd name="T22" fmla="*/ 1809275442 w 1011"/>
              <a:gd name="T23" fmla="*/ 869454871 h 938"/>
              <a:gd name="T24" fmla="*/ 1744235337 w 1011"/>
              <a:gd name="T25" fmla="*/ 1048385124 h 938"/>
              <a:gd name="T26" fmla="*/ 1708760713 w 1011"/>
              <a:gd name="T27" fmla="*/ 1224796016 h 938"/>
              <a:gd name="T28" fmla="*/ 1693979047 w 1011"/>
              <a:gd name="T29" fmla="*/ 1343244122 h 938"/>
              <a:gd name="T30" fmla="*/ 1699890338 w 1011"/>
              <a:gd name="T31" fmla="*/ 1504534080 h 938"/>
              <a:gd name="T32" fmla="*/ 1726498025 w 1011"/>
              <a:gd name="T33" fmla="*/ 1678424419 h 938"/>
              <a:gd name="T34" fmla="*/ 1764930014 w 1011"/>
              <a:gd name="T35" fmla="*/ 1829633755 h 938"/>
              <a:gd name="T36" fmla="*/ 886900194 w 1011"/>
              <a:gd name="T37" fmla="*/ 1864915933 h 938"/>
              <a:gd name="T38" fmla="*/ 177380050 w 1011"/>
              <a:gd name="T39" fmla="*/ 2147483647 h 938"/>
              <a:gd name="T40" fmla="*/ 138948061 w 1011"/>
              <a:gd name="T41" fmla="*/ 2147483647 h 938"/>
              <a:gd name="T42" fmla="*/ 88690025 w 1011"/>
              <a:gd name="T43" fmla="*/ 2053928397 h 938"/>
              <a:gd name="T44" fmla="*/ 59126692 w 1011"/>
              <a:gd name="T45" fmla="*/ 1935480290 h 938"/>
              <a:gd name="T46" fmla="*/ 32518992 w 1011"/>
              <a:gd name="T47" fmla="*/ 1761590348 h 938"/>
              <a:gd name="T48" fmla="*/ 8868659 w 1011"/>
              <a:gd name="T49" fmla="*/ 1607859666 h 938"/>
              <a:gd name="T50" fmla="*/ 0 w 1011"/>
              <a:gd name="T51" fmla="*/ 1428929412 h 938"/>
              <a:gd name="T52" fmla="*/ 5913012 w 1011"/>
              <a:gd name="T53" fmla="*/ 1247476622 h 938"/>
              <a:gd name="T54" fmla="*/ 23650329 w 1011"/>
              <a:gd name="T55" fmla="*/ 1088707614 h 938"/>
              <a:gd name="T56" fmla="*/ 59126692 w 1011"/>
              <a:gd name="T57" fmla="*/ 892135477 h 938"/>
              <a:gd name="T58" fmla="*/ 115297739 w 1011"/>
              <a:gd name="T59" fmla="*/ 655240653 h 938"/>
              <a:gd name="T60" fmla="*/ 203987737 w 1011"/>
              <a:gd name="T61" fmla="*/ 413305617 h 938"/>
              <a:gd name="T62" fmla="*/ 337021068 w 1011"/>
              <a:gd name="T63" fmla="*/ 148688436 h 93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011"/>
              <a:gd name="T97" fmla="*/ 0 h 938"/>
              <a:gd name="T98" fmla="*/ 1011 w 1011"/>
              <a:gd name="T99" fmla="*/ 938 h 93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011" h="938">
                <a:moveTo>
                  <a:pt x="143" y="0"/>
                </a:moveTo>
                <a:lnTo>
                  <a:pt x="1011" y="3"/>
                </a:lnTo>
                <a:lnTo>
                  <a:pt x="959" y="15"/>
                </a:lnTo>
                <a:lnTo>
                  <a:pt x="929" y="26"/>
                </a:lnTo>
                <a:lnTo>
                  <a:pt x="905" y="38"/>
                </a:lnTo>
                <a:lnTo>
                  <a:pt x="887" y="47"/>
                </a:lnTo>
                <a:lnTo>
                  <a:pt x="855" y="62"/>
                </a:lnTo>
                <a:lnTo>
                  <a:pt x="833" y="75"/>
                </a:lnTo>
                <a:lnTo>
                  <a:pt x="807" y="93"/>
                </a:lnTo>
                <a:lnTo>
                  <a:pt x="791" y="104"/>
                </a:lnTo>
                <a:lnTo>
                  <a:pt x="776" y="117"/>
                </a:lnTo>
                <a:lnTo>
                  <a:pt x="755" y="137"/>
                </a:lnTo>
                <a:lnTo>
                  <a:pt x="740" y="150"/>
                </a:lnTo>
                <a:lnTo>
                  <a:pt x="726" y="164"/>
                </a:lnTo>
                <a:lnTo>
                  <a:pt x="714" y="176"/>
                </a:lnTo>
                <a:lnTo>
                  <a:pt x="710" y="180"/>
                </a:lnTo>
                <a:lnTo>
                  <a:pt x="698" y="197"/>
                </a:lnTo>
                <a:lnTo>
                  <a:pt x="687" y="212"/>
                </a:lnTo>
                <a:lnTo>
                  <a:pt x="672" y="230"/>
                </a:lnTo>
                <a:lnTo>
                  <a:pt x="659" y="254"/>
                </a:lnTo>
                <a:lnTo>
                  <a:pt x="650" y="269"/>
                </a:lnTo>
                <a:lnTo>
                  <a:pt x="642" y="282"/>
                </a:lnTo>
                <a:lnTo>
                  <a:pt x="627" y="311"/>
                </a:lnTo>
                <a:lnTo>
                  <a:pt x="612" y="345"/>
                </a:lnTo>
                <a:lnTo>
                  <a:pt x="599" y="383"/>
                </a:lnTo>
                <a:lnTo>
                  <a:pt x="590" y="416"/>
                </a:lnTo>
                <a:lnTo>
                  <a:pt x="582" y="453"/>
                </a:lnTo>
                <a:lnTo>
                  <a:pt x="578" y="486"/>
                </a:lnTo>
                <a:lnTo>
                  <a:pt x="575" y="512"/>
                </a:lnTo>
                <a:lnTo>
                  <a:pt x="573" y="533"/>
                </a:lnTo>
                <a:lnTo>
                  <a:pt x="573" y="564"/>
                </a:lnTo>
                <a:lnTo>
                  <a:pt x="575" y="597"/>
                </a:lnTo>
                <a:lnTo>
                  <a:pt x="578" y="624"/>
                </a:lnTo>
                <a:lnTo>
                  <a:pt x="584" y="666"/>
                </a:lnTo>
                <a:lnTo>
                  <a:pt x="588" y="693"/>
                </a:lnTo>
                <a:lnTo>
                  <a:pt x="597" y="726"/>
                </a:lnTo>
                <a:lnTo>
                  <a:pt x="602" y="746"/>
                </a:lnTo>
                <a:lnTo>
                  <a:pt x="300" y="740"/>
                </a:lnTo>
                <a:lnTo>
                  <a:pt x="66" y="938"/>
                </a:lnTo>
                <a:lnTo>
                  <a:pt x="60" y="915"/>
                </a:lnTo>
                <a:lnTo>
                  <a:pt x="53" y="893"/>
                </a:lnTo>
                <a:lnTo>
                  <a:pt x="47" y="873"/>
                </a:lnTo>
                <a:lnTo>
                  <a:pt x="38" y="840"/>
                </a:lnTo>
                <a:lnTo>
                  <a:pt x="30" y="815"/>
                </a:lnTo>
                <a:lnTo>
                  <a:pt x="23" y="792"/>
                </a:lnTo>
                <a:lnTo>
                  <a:pt x="20" y="768"/>
                </a:lnTo>
                <a:lnTo>
                  <a:pt x="15" y="735"/>
                </a:lnTo>
                <a:lnTo>
                  <a:pt x="11" y="699"/>
                </a:lnTo>
                <a:lnTo>
                  <a:pt x="6" y="663"/>
                </a:lnTo>
                <a:lnTo>
                  <a:pt x="3" y="638"/>
                </a:lnTo>
                <a:lnTo>
                  <a:pt x="2" y="600"/>
                </a:lnTo>
                <a:lnTo>
                  <a:pt x="0" y="567"/>
                </a:lnTo>
                <a:lnTo>
                  <a:pt x="0" y="528"/>
                </a:lnTo>
                <a:lnTo>
                  <a:pt x="2" y="495"/>
                </a:lnTo>
                <a:lnTo>
                  <a:pt x="5" y="464"/>
                </a:lnTo>
                <a:lnTo>
                  <a:pt x="8" y="432"/>
                </a:lnTo>
                <a:lnTo>
                  <a:pt x="12" y="396"/>
                </a:lnTo>
                <a:lnTo>
                  <a:pt x="20" y="354"/>
                </a:lnTo>
                <a:lnTo>
                  <a:pt x="29" y="303"/>
                </a:lnTo>
                <a:lnTo>
                  <a:pt x="39" y="260"/>
                </a:lnTo>
                <a:lnTo>
                  <a:pt x="53" y="212"/>
                </a:lnTo>
                <a:lnTo>
                  <a:pt x="69" y="164"/>
                </a:lnTo>
                <a:lnTo>
                  <a:pt x="90" y="111"/>
                </a:lnTo>
                <a:lnTo>
                  <a:pt x="114" y="59"/>
                </a:lnTo>
                <a:lnTo>
                  <a:pt x="143" y="0"/>
                </a:lnTo>
                <a:close/>
              </a:path>
            </a:pathLst>
          </a:custGeom>
          <a:solidFill>
            <a:srgbClr val="899BAD"/>
          </a:solidFill>
          <a:ln w="19050" algn="ctr">
            <a:solidFill>
              <a:schemeClr val="bg1"/>
            </a:solidFill>
            <a:round/>
            <a:headEnd/>
            <a:tailEnd/>
          </a:ln>
        </p:spPr>
        <p:txBody>
          <a:bodyPr lIns="45720" tIns="45720" rIns="45720" bIns="45720" anchor="ctr"/>
          <a:lstStyle/>
          <a:p>
            <a:pPr algn="ctr" defTabSz="900113"/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blackWhite">
          <a:xfrm>
            <a:off x="5607065" y="2333184"/>
            <a:ext cx="79373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 defTabSz="787400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MNT calculates distribution</a:t>
            </a:r>
            <a:endParaRPr lang="en-US" sz="12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blackWhite">
          <a:xfrm>
            <a:off x="5784239" y="3399984"/>
            <a:ext cx="79200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 defTabSz="787400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MNT levels &amp; splits distribution</a:t>
            </a:r>
            <a:endParaRPr lang="en-US" sz="12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6" name="Rectangle 16"/>
          <p:cNvSpPr>
            <a:spLocks noChangeArrowheads="1"/>
          </p:cNvSpPr>
          <p:nvPr/>
        </p:nvSpPr>
        <p:spPr bwMode="blackWhite">
          <a:xfrm>
            <a:off x="4784114" y="4419600"/>
            <a:ext cx="95765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/>
          <a:p>
            <a:pPr algn="ctr" defTabSz="787400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1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FIN transfers budgets to Districts </a:t>
            </a: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blackWhite">
          <a:xfrm>
            <a:off x="3329822" y="3877270"/>
            <a:ext cx="108977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defTabSz="787400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Districts determine  inhouse &amp; contract budgets  </a:t>
            </a:r>
            <a:endParaRPr lang="en-US" sz="12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blackWhite">
          <a:xfrm>
            <a:off x="2996669" y="2584785"/>
            <a:ext cx="965731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 anchorCtr="1">
            <a:spAutoFit/>
          </a:bodyPr>
          <a:lstStyle/>
          <a:p>
            <a:pPr algn="ctr" defTabSz="787400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12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Districts program contract work &amp; distribute inhouse  budget</a:t>
            </a:r>
            <a:endParaRPr lang="en-US" sz="12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1733640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MNT gathers data for formula</a:t>
            </a:r>
            <a:endParaRPr lang="en-US" sz="12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14554" y="1738347"/>
            <a:ext cx="962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MNT calculates </a:t>
            </a:r>
            <a:r>
              <a:rPr lang="en-US" sz="1200" dirty="0">
                <a:solidFill>
                  <a:schemeClr val="bg1"/>
                </a:solidFill>
                <a:latin typeface="Franklin Gothic Demi" panose="020B0703020102020204" pitchFamily="34" charset="0"/>
              </a:rPr>
              <a:t>n</a:t>
            </a:r>
            <a:r>
              <a:rPr lang="en-US" sz="12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eeds</a:t>
            </a:r>
            <a:endParaRPr lang="en-US" sz="12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68426" y="1918305"/>
            <a:ext cx="1525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FIN provides budget</a:t>
            </a:r>
            <a:endParaRPr lang="en-US" sz="12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705600" y="1683603"/>
            <a:ext cx="1526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Franklin Gothic Demi" panose="020B0703020102020204" pitchFamily="34" charset="0"/>
              </a:rPr>
              <a:t>Maintenance Sections program and utilize in-house budget</a:t>
            </a:r>
            <a:endParaRPr lang="en-US" sz="1200" dirty="0">
              <a:solidFill>
                <a:schemeClr val="bg1"/>
              </a:solidFill>
              <a:latin typeface="Franklin Gothic Demi" panose="020B0703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5455920"/>
            <a:ext cx="7162800" cy="640080"/>
          </a:xfrm>
          <a:prstGeom prst="rect">
            <a:avLst/>
          </a:prstGeom>
          <a:solidFill>
            <a:srgbClr val="0A1B2B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District Engineers are held to a tight performance metric </a:t>
            </a:r>
            <a:r>
              <a:rPr lang="en-US" dirty="0" smtClean="0"/>
              <a:t>for </a:t>
            </a:r>
            <a:r>
              <a:rPr lang="en-US" dirty="0"/>
              <a:t>FY expenditures between 95-101% </a:t>
            </a:r>
            <a:r>
              <a:rPr lang="en-US" dirty="0" smtClean="0"/>
              <a:t>of </a:t>
            </a:r>
            <a:r>
              <a:rPr lang="en-US" dirty="0"/>
              <a:t>their </a:t>
            </a:r>
            <a:r>
              <a:rPr lang="en-US" dirty="0" smtClean="0"/>
              <a:t>district </a:t>
            </a:r>
            <a:r>
              <a:rPr lang="en-US" dirty="0"/>
              <a:t>budget.</a:t>
            </a:r>
          </a:p>
          <a:p>
            <a:endParaRPr lang="en-US" dirty="0" err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 Maintenance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 indent="-276225">
              <a:spcBef>
                <a:spcPts val="900"/>
              </a:spcBef>
            </a:pPr>
            <a:fld id="{126B356D-DBE9-445A-9C43-3D3F41468F04}" type="slidenum">
              <a:rPr lang="en-US" smtClean="0"/>
              <a:pPr lvl="1" indent="-276225">
                <a:spcBef>
                  <a:spcPts val="900"/>
                </a:spcBef>
              </a:pPr>
              <a:t>12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3375" y="1066800"/>
            <a:ext cx="8477250" cy="5181600"/>
          </a:xfrm>
          <a:prstGeom prst="rect">
            <a:avLst/>
          </a:prstGeom>
        </p:spPr>
        <p:txBody>
          <a:bodyPr/>
          <a:lstStyle>
            <a:lvl1pPr marL="230188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514350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74295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97155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14300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District </a:t>
            </a:r>
            <a:r>
              <a:rPr lang="en-US" sz="2000" dirty="0" smtClean="0"/>
              <a:t>allocates </a:t>
            </a:r>
            <a:r>
              <a:rPr lang="en-US" sz="2000" dirty="0"/>
              <a:t>funds to each maintenance office including traffic and special crews. </a:t>
            </a:r>
            <a:endParaRPr lang="en-US" sz="2000" dirty="0" smtClean="0"/>
          </a:p>
          <a:p>
            <a:pPr lvl="1"/>
            <a:r>
              <a:rPr lang="en-US" dirty="0" smtClean="0"/>
              <a:t>Allocation of funds </a:t>
            </a:r>
            <a:r>
              <a:rPr lang="en-US" dirty="0"/>
              <a:t>is coordinated among the district maintenance office, the area engineers and the maintenance section offices. </a:t>
            </a:r>
            <a:endParaRPr lang="en-US" dirty="0" smtClean="0"/>
          </a:p>
          <a:p>
            <a:pPr lvl="2"/>
            <a:r>
              <a:rPr lang="en-US" sz="2000" dirty="0" smtClean="0"/>
              <a:t>Consider size of maintenance section, lane miles, historically spending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district engineer makes final approval of allocated funds within the district.</a:t>
            </a:r>
          </a:p>
          <a:p>
            <a:r>
              <a:rPr lang="en-US" sz="2000" dirty="0" smtClean="0"/>
              <a:t>District Engineers are held to a tight performance metric of FY expenditures between 95-101% of their district budget.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6004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66800"/>
            <a:ext cx="4086225" cy="5181600"/>
          </a:xfrm>
        </p:spPr>
        <p:txBody>
          <a:bodyPr/>
          <a:lstStyle/>
          <a:p>
            <a:r>
              <a:rPr lang="en-US" dirty="0" smtClean="0"/>
              <a:t>Texas Maintenance Assessment Program (</a:t>
            </a:r>
            <a:r>
              <a:rPr lang="en-US" dirty="0" err="1" smtClean="0"/>
              <a:t>TxMAP</a:t>
            </a:r>
            <a:r>
              <a:rPr lang="en-US" dirty="0" smtClean="0"/>
              <a:t>) and Texas Traffic Assessment Program (</a:t>
            </a:r>
            <a:r>
              <a:rPr lang="en-US" dirty="0" err="1" smtClean="0"/>
              <a:t>TxTAP</a:t>
            </a:r>
            <a:r>
              <a:rPr lang="en-US" dirty="0" smtClean="0"/>
              <a:t>) were developed in 1999 to satisfy the  Government Accounting Standards Board #34 (GASB 34)</a:t>
            </a:r>
          </a:p>
          <a:p>
            <a:r>
              <a:rPr lang="en-US" dirty="0" smtClean="0"/>
              <a:t>Used as a performance measurement tool for Legislature’s Appropriations Bill</a:t>
            </a:r>
          </a:p>
          <a:p>
            <a:endParaRPr lang="en-US" dirty="0" smtClean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13</a:t>
            </a:fld>
            <a:endParaRPr lang="en-US" dirty="0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66439095"/>
              </p:ext>
            </p:extLst>
          </p:nvPr>
        </p:nvGraphicFramePr>
        <p:xfrm>
          <a:off x="4572000" y="1080582"/>
          <a:ext cx="4165600" cy="5091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761" name="Photo Editor Photo" r:id="rId3" imgW="6095238" imgH="4877481" progId="MSPhotoEd.3">
                  <p:embed/>
                </p:oleObj>
              </mc:Choice>
              <mc:Fallback>
                <p:oleObj name="Photo Editor Photo" r:id="rId3" imgW="6095238" imgH="4877481" progId="MSPhotoEd.3">
                  <p:embed/>
                  <p:pic>
                    <p:nvPicPr>
                      <p:cNvPr id="0" name="Object 1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080582"/>
                        <a:ext cx="4165600" cy="50916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6" descr="DSC018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799" y="4038600"/>
            <a:ext cx="1654461" cy="2133600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318109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TxMAP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66800"/>
            <a:ext cx="4314825" cy="51816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TxMAP</a:t>
            </a:r>
            <a:r>
              <a:rPr lang="en-US" dirty="0" smtClean="0"/>
              <a:t> is integrated into MMS</a:t>
            </a:r>
          </a:p>
          <a:p>
            <a:r>
              <a:rPr lang="en-US" dirty="0" smtClean="0"/>
              <a:t>Manual survey evaluations performed once a year at the District level</a:t>
            </a:r>
          </a:p>
          <a:p>
            <a:r>
              <a:rPr lang="en-US" dirty="0" smtClean="0"/>
              <a:t>Program evaluates 1-mile sections of: </a:t>
            </a:r>
          </a:p>
          <a:p>
            <a:pPr lvl="1"/>
            <a:r>
              <a:rPr lang="en-US" dirty="0" smtClean="0"/>
              <a:t>20% State Toll Roads</a:t>
            </a:r>
          </a:p>
          <a:p>
            <a:pPr lvl="1"/>
            <a:r>
              <a:rPr lang="en-US" dirty="0" smtClean="0"/>
              <a:t>20% Interstate</a:t>
            </a:r>
          </a:p>
          <a:p>
            <a:pPr lvl="1"/>
            <a:r>
              <a:rPr lang="en-US" dirty="0" smtClean="0"/>
              <a:t>10% Non-interstate</a:t>
            </a:r>
          </a:p>
          <a:p>
            <a:r>
              <a:rPr lang="en-US" dirty="0" smtClean="0"/>
              <a:t>Rating scale 1-5 with 5 best</a:t>
            </a:r>
          </a:p>
          <a:p>
            <a:r>
              <a:rPr lang="en-US" dirty="0" smtClean="0"/>
              <a:t>Total of 22 elements rated fitting into 3 primary groups:</a:t>
            </a:r>
          </a:p>
          <a:p>
            <a:pPr lvl="1"/>
            <a:r>
              <a:rPr lang="en-US" dirty="0" smtClean="0"/>
              <a:t>Pavement (55% total score)</a:t>
            </a:r>
          </a:p>
          <a:p>
            <a:pPr lvl="1"/>
            <a:r>
              <a:rPr lang="en-US" dirty="0" smtClean="0"/>
              <a:t>Traffic (25%)</a:t>
            </a:r>
          </a:p>
          <a:p>
            <a:pPr lvl="1"/>
            <a:r>
              <a:rPr lang="en-US" dirty="0" smtClean="0"/>
              <a:t>Roadside (20%)</a:t>
            </a:r>
          </a:p>
          <a:p>
            <a:r>
              <a:rPr lang="en-US" dirty="0" smtClean="0"/>
              <a:t>Overall SW Performance metric 76%</a:t>
            </a:r>
          </a:p>
          <a:p>
            <a:pPr lvl="1"/>
            <a:r>
              <a:rPr lang="en-US" dirty="0" smtClean="0"/>
              <a:t>Interstate 80%; Non-interstate 75%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14</a:t>
            </a:fld>
            <a:endParaRPr lang="en-US" dirty="0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070442"/>
            <a:ext cx="42405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963886" y="5410200"/>
            <a:ext cx="3886200" cy="584775"/>
          </a:xfrm>
          <a:prstGeom prst="rect">
            <a:avLst/>
          </a:prstGeom>
          <a:solidFill>
            <a:srgbClr val="0A1B2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TxMAP</a:t>
            </a:r>
            <a:r>
              <a:rPr lang="en-US" sz="1600" dirty="0" smtClean="0">
                <a:solidFill>
                  <a:schemeClr val="bg1"/>
                </a:solidFill>
              </a:rPr>
              <a:t> Proofing Report is generated after inspections and sent to the District.</a:t>
            </a:r>
          </a:p>
        </p:txBody>
      </p:sp>
    </p:spTree>
    <p:extLst>
      <p:ext uri="{BB962C8B-B14F-4D97-AF65-F5344CB8AC3E}">
        <p14:creationId xmlns:p14="http://schemas.microsoft.com/office/powerpoint/2010/main" val="68249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TxMAP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66800"/>
            <a:ext cx="4314825" cy="5181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15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838200"/>
            <a:ext cx="6781800" cy="5410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398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TxMAP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66800"/>
            <a:ext cx="8429625" cy="5181600"/>
          </a:xfrm>
        </p:spPr>
        <p:txBody>
          <a:bodyPr/>
          <a:lstStyle/>
          <a:p>
            <a:r>
              <a:rPr lang="en-US" dirty="0" err="1" smtClean="0"/>
              <a:t>TxDOT</a:t>
            </a:r>
            <a:r>
              <a:rPr lang="en-US" dirty="0" smtClean="0"/>
              <a:t> is utilizing the interactive reporting software Tableau to improve data and increase usability.</a:t>
            </a:r>
            <a:endParaRPr lang="la-Latn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16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2988" y="1798864"/>
            <a:ext cx="6934200" cy="3562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486399"/>
            <a:ext cx="7800976" cy="679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973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TxTAP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66800"/>
            <a:ext cx="6372225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Manual </a:t>
            </a:r>
            <a:r>
              <a:rPr lang="en-US" dirty="0"/>
              <a:t>survey evaluations </a:t>
            </a:r>
            <a:r>
              <a:rPr lang="en-US" dirty="0" smtClean="0"/>
              <a:t>performed once </a:t>
            </a:r>
            <a:r>
              <a:rPr lang="en-US" dirty="0"/>
              <a:t>a year at the District </a:t>
            </a:r>
            <a:r>
              <a:rPr lang="en-US" dirty="0" smtClean="0"/>
              <a:t>level.</a:t>
            </a:r>
          </a:p>
          <a:p>
            <a:r>
              <a:rPr lang="en-US" dirty="0" smtClean="0"/>
              <a:t>Each district receives a score for uniformity, quality, and consistency for their traffic control devices.</a:t>
            </a:r>
            <a:endParaRPr lang="en-US" dirty="0"/>
          </a:p>
          <a:p>
            <a:r>
              <a:rPr lang="en-US" dirty="0"/>
              <a:t>Program </a:t>
            </a:r>
            <a:r>
              <a:rPr lang="en-US" dirty="0" smtClean="0"/>
              <a:t>evaluates in each district:</a:t>
            </a:r>
            <a:endParaRPr lang="en-US" dirty="0"/>
          </a:p>
          <a:p>
            <a:pPr lvl="1"/>
            <a:r>
              <a:rPr lang="en-US" dirty="0" smtClean="0"/>
              <a:t>30 intersections</a:t>
            </a:r>
            <a:endParaRPr lang="en-US" dirty="0"/>
          </a:p>
          <a:p>
            <a:pPr lvl="1"/>
            <a:r>
              <a:rPr lang="en-US" dirty="0" smtClean="0"/>
              <a:t>10 mid-segments (sections of isolated roadway) </a:t>
            </a:r>
            <a:endParaRPr lang="en-US" dirty="0"/>
          </a:p>
          <a:p>
            <a:pPr lvl="1"/>
            <a:r>
              <a:rPr lang="en-US" dirty="0" smtClean="0"/>
              <a:t>5 or more railroad crossings</a:t>
            </a:r>
            <a:endParaRPr lang="en-US" dirty="0"/>
          </a:p>
          <a:p>
            <a:r>
              <a:rPr lang="en-US" dirty="0" smtClean="0"/>
              <a:t>Grade point 100%</a:t>
            </a:r>
            <a:endParaRPr lang="en-US" dirty="0"/>
          </a:p>
          <a:p>
            <a:r>
              <a:rPr lang="en-US" dirty="0"/>
              <a:t>Total of </a:t>
            </a:r>
            <a:r>
              <a:rPr lang="en-US" dirty="0" smtClean="0"/>
              <a:t>14 </a:t>
            </a:r>
            <a:r>
              <a:rPr lang="en-US" dirty="0"/>
              <a:t>elements rated fitting into 3 primary groups:</a:t>
            </a:r>
          </a:p>
          <a:p>
            <a:pPr lvl="1"/>
            <a:r>
              <a:rPr lang="en-US" dirty="0" smtClean="0"/>
              <a:t>Signing (67% </a:t>
            </a:r>
            <a:r>
              <a:rPr lang="en-US" dirty="0"/>
              <a:t>total score)</a:t>
            </a:r>
          </a:p>
          <a:p>
            <a:pPr lvl="1"/>
            <a:r>
              <a:rPr lang="en-US" dirty="0" smtClean="0"/>
              <a:t>Signal (22%)</a:t>
            </a:r>
            <a:endParaRPr lang="en-US" dirty="0"/>
          </a:p>
          <a:p>
            <a:pPr lvl="1"/>
            <a:r>
              <a:rPr lang="en-US" dirty="0" smtClean="0"/>
              <a:t>Railroad (11%)</a:t>
            </a:r>
            <a:endParaRPr lang="en-US" dirty="0"/>
          </a:p>
          <a:p>
            <a:r>
              <a:rPr lang="en-US" dirty="0"/>
              <a:t>Performance metric </a:t>
            </a:r>
            <a:r>
              <a:rPr lang="en-US" dirty="0" smtClean="0"/>
              <a:t>88.3%</a:t>
            </a:r>
            <a:endParaRPr lang="en-US" dirty="0"/>
          </a:p>
          <a:p>
            <a:endParaRPr lang="la-Latn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17</a:t>
            </a:fld>
            <a:endParaRPr lang="en-US" dirty="0"/>
          </a:p>
        </p:txBody>
      </p:sp>
      <p:pic>
        <p:nvPicPr>
          <p:cNvPr id="1556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1"/>
          <a:stretch/>
        </p:blipFill>
        <p:spPr bwMode="auto">
          <a:xfrm>
            <a:off x="6858000" y="1110916"/>
            <a:ext cx="1760018" cy="4908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129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TxTAP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124825" cy="68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Final District report with graded elements</a:t>
            </a:r>
          </a:p>
          <a:p>
            <a:endParaRPr lang="la-Latn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18</a:t>
            </a:fld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721" y="1295400"/>
            <a:ext cx="6876893" cy="4157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69383"/>
            <a:ext cx="7800976" cy="679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79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District Maintenance Peer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66800"/>
            <a:ext cx="8353425" cy="5181600"/>
          </a:xfrm>
        </p:spPr>
        <p:txBody>
          <a:bodyPr/>
          <a:lstStyle/>
          <a:p>
            <a:r>
              <a:rPr lang="en-US" dirty="0" smtClean="0"/>
              <a:t>Every 4 years, teams of maintenance experts visit with a district to provide feedback on district practices over a 2 day period. 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19</a:t>
            </a:fld>
            <a:endParaRPr lang="en-US" dirty="0"/>
          </a:p>
        </p:txBody>
      </p:sp>
      <p:pic>
        <p:nvPicPr>
          <p:cNvPr id="7" name="Picture 6" descr="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68630" y="1932214"/>
            <a:ext cx="3715987" cy="408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53787" y="1828800"/>
            <a:ext cx="4675413" cy="518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30188" indent="-2301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514350" indent="-2301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742950" indent="-1714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971550" indent="-22860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143000" indent="-1714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During the review, </a:t>
            </a:r>
            <a:r>
              <a:rPr lang="en-US" dirty="0" smtClean="0"/>
              <a:t>teams drive maintenance </a:t>
            </a:r>
            <a:r>
              <a:rPr lang="en-US" dirty="0"/>
              <a:t>section roads with district personnel to inspect conditions and discuss </a:t>
            </a:r>
            <a:r>
              <a:rPr lang="en-US" dirty="0" smtClean="0"/>
              <a:t>practices.</a:t>
            </a:r>
          </a:p>
          <a:p>
            <a:r>
              <a:rPr lang="en-US" dirty="0" smtClean="0"/>
              <a:t>Topics include: safety, administrative, budget, planning, performance, and emergency operations</a:t>
            </a:r>
          </a:p>
          <a:p>
            <a:r>
              <a:rPr lang="en-US" dirty="0" smtClean="0"/>
              <a:t>A close-out meeting and final report provides feedback on good practices and where to improve along with recommendations.</a:t>
            </a:r>
            <a:endParaRPr lang="la-Latn" dirty="0"/>
          </a:p>
        </p:txBody>
      </p:sp>
    </p:spTree>
    <p:extLst>
      <p:ext uri="{BB962C8B-B14F-4D97-AF65-F5344CB8AC3E}">
        <p14:creationId xmlns:p14="http://schemas.microsoft.com/office/powerpoint/2010/main" val="188876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TxDOT</a:t>
            </a:r>
            <a:r>
              <a:rPr lang="en-US" dirty="0" smtClean="0"/>
              <a:t> System Assets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2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14357" y="851634"/>
            <a:ext cx="2895600" cy="5265793"/>
          </a:xfrm>
          <a:prstGeom prst="rect">
            <a:avLst/>
          </a:prstGeom>
        </p:spPr>
        <p:txBody>
          <a:bodyPr/>
          <a:lstStyle>
            <a:lvl1pPr marL="230188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514350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74295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97155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14300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25 Districts</a:t>
            </a:r>
          </a:p>
          <a:p>
            <a:r>
              <a:rPr lang="en-US" dirty="0"/>
              <a:t>317 Maintenance Sections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196,000 </a:t>
            </a:r>
            <a:r>
              <a:rPr lang="en-US" dirty="0" smtClean="0"/>
              <a:t>LM (80,483 CLM)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36,161 on-system </a:t>
            </a:r>
            <a:r>
              <a:rPr lang="en-US" dirty="0" smtClean="0"/>
              <a:t>bridges (464,364,950 </a:t>
            </a:r>
            <a:r>
              <a:rPr lang="en-US" dirty="0"/>
              <a:t>SF </a:t>
            </a:r>
            <a:r>
              <a:rPr lang="en-US" dirty="0" smtClean="0"/>
              <a:t>bridge deck)</a:t>
            </a:r>
            <a:endParaRPr lang="en-US" dirty="0"/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</p:txBody>
      </p:sp>
      <p:pic>
        <p:nvPicPr>
          <p:cNvPr id="6" name="Picture 6" descr="Texas District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5317450" cy="5279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66800"/>
            <a:ext cx="8353425" cy="5181600"/>
          </a:xfrm>
        </p:spPr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Alanna Bettis, P.E.</a:t>
            </a:r>
          </a:p>
          <a:p>
            <a:pPr marL="0" indent="0" algn="ctr">
              <a:buNone/>
            </a:pPr>
            <a:r>
              <a:rPr lang="en-US" dirty="0" err="1" smtClean="0"/>
              <a:t>TxDOT</a:t>
            </a:r>
            <a:r>
              <a:rPr lang="en-US" dirty="0" smtClean="0"/>
              <a:t> Maintenance Division</a:t>
            </a:r>
          </a:p>
          <a:p>
            <a:pPr marL="0" indent="0" algn="ctr">
              <a:buNone/>
            </a:pPr>
            <a:r>
              <a:rPr lang="en-US" dirty="0" smtClean="0"/>
              <a:t>Contracts and MMS Section Director</a:t>
            </a: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Alanna.Bettis@txdot.gov</a:t>
            </a:r>
            <a:endParaRPr lang="en-US" dirty="0" smtClean="0"/>
          </a:p>
          <a:p>
            <a:pPr algn="ctr"/>
            <a:endParaRPr lang="en-US" dirty="0" smtClean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20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3787" y="1828800"/>
            <a:ext cx="4724400" cy="518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30188" indent="-2301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514350" indent="-230188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742950" indent="-1714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971550" indent="-22860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143000" indent="-171450" algn="l" defTabSz="9144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accent1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la-Latn" dirty="0"/>
          </a:p>
        </p:txBody>
      </p:sp>
      <p:pic>
        <p:nvPicPr>
          <p:cNvPr id="159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0671" y="922565"/>
            <a:ext cx="3831848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01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>
            <p:custDataLst>
              <p:tags r:id="rId1"/>
            </p:custDataLst>
          </p:nvPr>
        </p:nvSpPr>
        <p:spPr bwMode="auto">
          <a:xfrm>
            <a:off x="457201" y="1264022"/>
            <a:ext cx="8353424" cy="498437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274320" rIns="91440" bIns="91440" rtlCol="0" anchor="t"/>
          <a:lstStyle/>
          <a:p>
            <a:pPr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Isosceles Triangle 17"/>
          <p:cNvSpPr/>
          <p:nvPr>
            <p:custDataLst>
              <p:tags r:id="rId2"/>
            </p:custDataLst>
          </p:nvPr>
        </p:nvSpPr>
        <p:spPr>
          <a:xfrm rot="10800000">
            <a:off x="333375" y="1460752"/>
            <a:ext cx="137160" cy="91440"/>
          </a:xfrm>
          <a:prstGeom prst="triangle">
            <a:avLst>
              <a:gd name="adj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entagon 18"/>
          <p:cNvSpPr/>
          <p:nvPr>
            <p:custDataLst>
              <p:tags r:id="rId3"/>
            </p:custDataLst>
          </p:nvPr>
        </p:nvSpPr>
        <p:spPr>
          <a:xfrm>
            <a:off x="333374" y="1060705"/>
            <a:ext cx="3248026" cy="400050"/>
          </a:xfrm>
          <a:prstGeom prst="homePlate">
            <a:avLst>
              <a:gd name="adj" fmla="val 33333"/>
            </a:avLst>
          </a:prstGeom>
          <a:gradFill flip="none" rotWithShape="1">
            <a:gsLst>
              <a:gs pos="0">
                <a:schemeClr val="accent2"/>
              </a:gs>
              <a:gs pos="50000">
                <a:schemeClr val="accent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latin typeface="Franklin Gothic Demi" panose="020B0703020102020204" pitchFamily="34" charset="0"/>
                <a:cs typeface="Arial" pitchFamily="34" charset="0"/>
              </a:rPr>
              <a:t>Roadway and Bridge Growth FY 13-16</a:t>
            </a:r>
            <a:endParaRPr lang="en-US" sz="1400" dirty="0">
              <a:latin typeface="Franklin Gothic Demi" panose="020B0703020102020204" pitchFamily="34" charset="0"/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TxDOT</a:t>
            </a:r>
            <a:r>
              <a:rPr lang="en-US" dirty="0" smtClean="0"/>
              <a:t> System Assets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3</a:t>
            </a:fld>
            <a:endParaRPr lang="en-US" dirty="0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62559442"/>
              </p:ext>
            </p:extLst>
          </p:nvPr>
        </p:nvGraphicFramePr>
        <p:xfrm>
          <a:off x="609600" y="1600200"/>
          <a:ext cx="7980045" cy="4612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TxDOT</a:t>
            </a:r>
            <a:r>
              <a:rPr lang="en-US" dirty="0" smtClean="0"/>
              <a:t> System Assets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4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781049"/>
            <a:ext cx="8767762" cy="1733551"/>
          </a:xfrm>
          <a:prstGeom prst="rect">
            <a:avLst/>
          </a:prstGeom>
        </p:spPr>
        <p:txBody>
          <a:bodyPr/>
          <a:lstStyle>
            <a:lvl1pPr marL="230188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514350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74295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97155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14300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Utilizing ArcGIS Collector to capture guardrail end treatment asset data</a:t>
            </a:r>
          </a:p>
          <a:p>
            <a:r>
              <a:rPr lang="en-US" dirty="0" err="1" smtClean="0"/>
              <a:t>Approx</a:t>
            </a:r>
            <a:r>
              <a:rPr lang="en-US" dirty="0" smtClean="0"/>
              <a:t> 76% complete</a:t>
            </a:r>
          </a:p>
          <a:p>
            <a:r>
              <a:rPr lang="en-US" dirty="0" smtClean="0"/>
              <a:t>Will be updated as replaced</a:t>
            </a:r>
          </a:p>
        </p:txBody>
      </p:sp>
      <p:pic>
        <p:nvPicPr>
          <p:cNvPr id="156674" name="Picture 2" descr="C:\Users\abettis2\AppData\Local\Microsoft\Windows\Temporary Internet Files\Content.Outlook\MG6ARMLP\End Treatments 09_11_201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584845"/>
            <a:ext cx="4495800" cy="4495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65433"/>
            <a:ext cx="2286000" cy="3515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18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Maintenance Management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Maintenance Management System (MMS) is </a:t>
            </a:r>
            <a:r>
              <a:rPr lang="en-US" dirty="0" err="1" smtClean="0"/>
              <a:t>AgileAssets</a:t>
            </a:r>
            <a:r>
              <a:rPr lang="en-US" dirty="0" smtClean="0"/>
              <a:t> software program</a:t>
            </a:r>
          </a:p>
          <a:p>
            <a:r>
              <a:rPr lang="en-US" dirty="0" smtClean="0"/>
              <a:t>Collects State Force work and Contract work </a:t>
            </a:r>
            <a:r>
              <a:rPr lang="en-US" dirty="0" smtClean="0"/>
              <a:t>for </a:t>
            </a:r>
            <a:r>
              <a:rPr lang="en-US" dirty="0" smtClean="0"/>
              <a:t>all maintenance work performed on our roadways.</a:t>
            </a:r>
          </a:p>
          <a:p>
            <a:r>
              <a:rPr lang="en-US" dirty="0" smtClean="0"/>
              <a:t>This data is used to report to the Legislature and assist with our budget requests, planning, executing, reporting, and analysis.</a:t>
            </a:r>
            <a:endParaRPr lang="la-Latn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5</a:t>
            </a:fld>
            <a:endParaRPr lang="en-US" dirty="0"/>
          </a:p>
        </p:txBody>
      </p:sp>
      <p:grpSp>
        <p:nvGrpSpPr>
          <p:cNvPr id="5" name="Group 55"/>
          <p:cNvGrpSpPr/>
          <p:nvPr/>
        </p:nvGrpSpPr>
        <p:grpSpPr>
          <a:xfrm>
            <a:off x="487317" y="3267595"/>
            <a:ext cx="3171825" cy="491487"/>
            <a:chOff x="195266" y="862018"/>
            <a:chExt cx="3171825" cy="491487"/>
          </a:xfrm>
        </p:grpSpPr>
        <p:sp>
          <p:nvSpPr>
            <p:cNvPr id="6" name="Isosceles Triangle 5"/>
            <p:cNvSpPr/>
            <p:nvPr>
              <p:custDataLst>
                <p:tags r:id="rId3"/>
              </p:custDataLst>
            </p:nvPr>
          </p:nvSpPr>
          <p:spPr>
            <a:xfrm rot="10800000">
              <a:off x="195266" y="1262065"/>
              <a:ext cx="137160" cy="91440"/>
            </a:xfrm>
            <a:prstGeom prst="triangle">
              <a:avLst>
                <a:gd name="adj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Franklin Gothic Book" pitchFamily="34" charset="0"/>
                <a:cs typeface="Arial" pitchFamily="34" charset="0"/>
              </a:endParaRPr>
            </a:p>
          </p:txBody>
        </p:sp>
        <p:sp>
          <p:nvSpPr>
            <p:cNvPr id="7" name="Pentagon 6"/>
            <p:cNvSpPr/>
            <p:nvPr>
              <p:custDataLst>
                <p:tags r:id="rId4"/>
              </p:custDataLst>
            </p:nvPr>
          </p:nvSpPr>
          <p:spPr>
            <a:xfrm>
              <a:off x="195266" y="862018"/>
              <a:ext cx="3171825" cy="400050"/>
            </a:xfrm>
            <a:prstGeom prst="homePlate">
              <a:avLst>
                <a:gd name="adj" fmla="val 33333"/>
              </a:avLst>
            </a:prstGeom>
            <a:gradFill flip="none" rotWithShape="1">
              <a:gsLst>
                <a:gs pos="0">
                  <a:schemeClr val="accent1">
                    <a:lumMod val="90000"/>
                    <a:lumOff val="10000"/>
                  </a:schemeClr>
                </a:gs>
                <a:gs pos="50000">
                  <a:schemeClr val="accent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 smtClean="0">
                  <a:latin typeface="Franklin Gothic Demi" panose="020B0703020102020204" pitchFamily="34" charset="0"/>
                  <a:cs typeface="Arial" pitchFamily="34" charset="0"/>
                </a:rPr>
                <a:t>State Force FY15-17 Expenditures</a:t>
              </a:r>
              <a:endParaRPr lang="en-US" sz="1400" dirty="0">
                <a:latin typeface="Franklin Gothic Demi" panose="020B0703020102020204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915091604"/>
              </p:ext>
            </p:extLst>
          </p:nvPr>
        </p:nvGraphicFramePr>
        <p:xfrm>
          <a:off x="484142" y="3605382"/>
          <a:ext cx="3935458" cy="2490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9" name="Group 55"/>
          <p:cNvGrpSpPr/>
          <p:nvPr/>
        </p:nvGrpSpPr>
        <p:grpSpPr>
          <a:xfrm>
            <a:off x="4747078" y="3251517"/>
            <a:ext cx="3171825" cy="491487"/>
            <a:chOff x="195266" y="862018"/>
            <a:chExt cx="3171825" cy="491487"/>
          </a:xfrm>
        </p:grpSpPr>
        <p:sp>
          <p:nvSpPr>
            <p:cNvPr id="10" name="Isosceles Triangle 9"/>
            <p:cNvSpPr/>
            <p:nvPr>
              <p:custDataLst>
                <p:tags r:id="rId1"/>
              </p:custDataLst>
            </p:nvPr>
          </p:nvSpPr>
          <p:spPr>
            <a:xfrm rot="10800000">
              <a:off x="195266" y="1262065"/>
              <a:ext cx="137160" cy="91440"/>
            </a:xfrm>
            <a:prstGeom prst="triangle">
              <a:avLst>
                <a:gd name="adj" fmla="val 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latin typeface="Franklin Gothic Book" pitchFamily="34" charset="0"/>
                <a:cs typeface="Arial" pitchFamily="34" charset="0"/>
              </a:endParaRPr>
            </a:p>
          </p:txBody>
        </p:sp>
        <p:sp>
          <p:nvSpPr>
            <p:cNvPr id="11" name="Pentagon 10"/>
            <p:cNvSpPr/>
            <p:nvPr>
              <p:custDataLst>
                <p:tags r:id="rId2"/>
              </p:custDataLst>
            </p:nvPr>
          </p:nvSpPr>
          <p:spPr>
            <a:xfrm>
              <a:off x="195266" y="862018"/>
              <a:ext cx="3171825" cy="400050"/>
            </a:xfrm>
            <a:prstGeom prst="homePlate">
              <a:avLst>
                <a:gd name="adj" fmla="val 33333"/>
              </a:avLst>
            </a:prstGeom>
            <a:gradFill flip="none" rotWithShape="1">
              <a:gsLst>
                <a:gs pos="0">
                  <a:schemeClr val="accent1">
                    <a:lumMod val="90000"/>
                    <a:lumOff val="10000"/>
                  </a:schemeClr>
                </a:gs>
                <a:gs pos="50000">
                  <a:schemeClr val="accent1">
                    <a:lumMod val="75000"/>
                    <a:lumOff val="2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 smtClean="0">
                  <a:latin typeface="Franklin Gothic Demi" panose="020B0703020102020204" pitchFamily="34" charset="0"/>
                  <a:cs typeface="Arial" pitchFamily="34" charset="0"/>
                </a:rPr>
                <a:t>Contract Work FY15-17 Expenditures</a:t>
              </a:r>
              <a:endParaRPr lang="en-US" sz="1400" dirty="0">
                <a:latin typeface="Franklin Gothic Demi" panose="020B0703020102020204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974018161"/>
              </p:ext>
            </p:extLst>
          </p:nvPr>
        </p:nvGraphicFramePr>
        <p:xfrm>
          <a:off x="4743903" y="3589304"/>
          <a:ext cx="3935458" cy="24906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Maintenance Management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MMS provides TXDOT the ability to: </a:t>
            </a:r>
          </a:p>
          <a:p>
            <a:pPr lvl="1" fontAlgn="ctr"/>
            <a:r>
              <a:rPr lang="en-US" dirty="0"/>
              <a:t>Analyze data to submit requests for additional funding</a:t>
            </a:r>
          </a:p>
          <a:p>
            <a:pPr lvl="1" fontAlgn="ctr"/>
            <a:r>
              <a:rPr lang="en-US" dirty="0"/>
              <a:t>Distribute budgets to districts based on routine maintenance need</a:t>
            </a:r>
          </a:p>
          <a:p>
            <a:pPr lvl="1" fontAlgn="ctr"/>
            <a:r>
              <a:rPr lang="en-US" dirty="0"/>
              <a:t>Submit requests to FEMA/FHWA for reimbursement of work related to disasters and other declared </a:t>
            </a:r>
            <a:r>
              <a:rPr lang="en-US" dirty="0" smtClean="0"/>
              <a:t>events</a:t>
            </a:r>
          </a:p>
          <a:p>
            <a:pPr lvl="1" fontAlgn="ctr"/>
            <a:r>
              <a:rPr lang="en-US" dirty="0" smtClean="0"/>
              <a:t>Track costs by maintenance activity, location, resource</a:t>
            </a:r>
          </a:p>
          <a:p>
            <a:pPr lvl="1" fontAlgn="ctr"/>
            <a:r>
              <a:rPr lang="en-US" dirty="0" smtClean="0"/>
              <a:t>Manage </a:t>
            </a:r>
            <a:r>
              <a:rPr lang="en-US" dirty="0"/>
              <a:t>maintenance resources (labor, equipment and materials) based on </a:t>
            </a:r>
            <a:r>
              <a:rPr lang="en-US" dirty="0" smtClean="0"/>
              <a:t>need</a:t>
            </a:r>
          </a:p>
          <a:p>
            <a:pPr lvl="1" fontAlgn="ctr"/>
            <a:endParaRPr lang="en-US" dirty="0" smtClean="0"/>
          </a:p>
          <a:p>
            <a:pPr fontAlgn="ctr"/>
            <a:r>
              <a:rPr lang="en-US" dirty="0" smtClean="0"/>
              <a:t>Pavement Analyst (PA) is also an </a:t>
            </a:r>
            <a:r>
              <a:rPr lang="en-US" dirty="0" err="1" smtClean="0"/>
              <a:t>AgileAssets</a:t>
            </a:r>
            <a:r>
              <a:rPr lang="en-US" dirty="0" smtClean="0"/>
              <a:t> program. </a:t>
            </a:r>
          </a:p>
          <a:p>
            <a:pPr fontAlgn="ctr"/>
            <a:r>
              <a:rPr lang="en-US" dirty="0" smtClean="0"/>
              <a:t>MMS and PA are both utilized when districts develop their 4 year pavement management plan</a:t>
            </a:r>
            <a:r>
              <a:rPr lang="en-US" dirty="0"/>
              <a:t> </a:t>
            </a:r>
            <a:r>
              <a:rPr lang="en-US" dirty="0" smtClean="0"/>
              <a:t>annually.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6</a:t>
            </a:fld>
            <a:endParaRPr lang="en-US" dirty="0"/>
          </a:p>
        </p:txBody>
      </p:sp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191000"/>
            <a:ext cx="2752152" cy="8685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00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>
            <p:custDataLst>
              <p:tags r:id="rId1"/>
            </p:custDataLst>
          </p:nvPr>
        </p:nvSpPr>
        <p:spPr bwMode="auto">
          <a:xfrm>
            <a:off x="457201" y="1264022"/>
            <a:ext cx="8353424" cy="498437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274320" rIns="91440" bIns="91440" rtlCol="0" anchor="t"/>
          <a:lstStyle/>
          <a:p>
            <a:pPr>
              <a:spcAft>
                <a:spcPts val="600"/>
              </a:spcAft>
            </a:pPr>
            <a:endParaRPr lang="en-US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Isosceles Triangle 17"/>
          <p:cNvSpPr/>
          <p:nvPr>
            <p:custDataLst>
              <p:tags r:id="rId2"/>
            </p:custDataLst>
          </p:nvPr>
        </p:nvSpPr>
        <p:spPr>
          <a:xfrm rot="10800000">
            <a:off x="333375" y="1460752"/>
            <a:ext cx="137160" cy="91440"/>
          </a:xfrm>
          <a:prstGeom prst="triangle">
            <a:avLst>
              <a:gd name="adj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entagon 18"/>
          <p:cNvSpPr/>
          <p:nvPr>
            <p:custDataLst>
              <p:tags r:id="rId3"/>
            </p:custDataLst>
          </p:nvPr>
        </p:nvSpPr>
        <p:spPr>
          <a:xfrm>
            <a:off x="333374" y="1060705"/>
            <a:ext cx="3172966" cy="400050"/>
          </a:xfrm>
          <a:prstGeom prst="homePlate">
            <a:avLst>
              <a:gd name="adj" fmla="val 33333"/>
            </a:avLst>
          </a:prstGeom>
          <a:gradFill flip="none" rotWithShape="1">
            <a:gsLst>
              <a:gs pos="0">
                <a:schemeClr val="accent2"/>
              </a:gs>
              <a:gs pos="50000">
                <a:schemeClr val="accent1">
                  <a:lumMod val="75000"/>
                  <a:lumOff val="2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latin typeface="Franklin Gothic Demi" panose="020B0703020102020204" pitchFamily="34" charset="0"/>
                <a:cs typeface="Arial" pitchFamily="34" charset="0"/>
              </a:rPr>
              <a:t>Routine Maintenance Budget</a:t>
            </a:r>
            <a:endParaRPr lang="en-US" sz="1400" dirty="0">
              <a:latin typeface="Franklin Gothic Demi" panose="020B0703020102020204" pitchFamily="34" charset="0"/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 Maintenance Budget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/>
            <a:fld id="{126B356D-DBE9-445A-9C43-3D3F41468F04}" type="slidenum">
              <a:rPr lang="en-US" smtClean="0"/>
              <a:pPr lvl="1"/>
              <a:t>7</a:t>
            </a:fld>
            <a:endParaRPr lang="en-US" dirty="0"/>
          </a:p>
        </p:txBody>
      </p:sp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935805415"/>
              </p:ext>
            </p:extLst>
          </p:nvPr>
        </p:nvGraphicFramePr>
        <p:xfrm>
          <a:off x="609600" y="1600200"/>
          <a:ext cx="7980045" cy="4612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49679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 Maintenance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 indent="-276225">
              <a:spcBef>
                <a:spcPts val="900"/>
              </a:spcBef>
            </a:pPr>
            <a:fld id="{126B356D-DBE9-445A-9C43-3D3F41468F04}" type="slidenum">
              <a:rPr lang="en-US" smtClean="0"/>
              <a:pPr lvl="1" indent="-276225">
                <a:spcBef>
                  <a:spcPts val="900"/>
                </a:spcBef>
              </a:pPr>
              <a:t>8</a:t>
            </a:fld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33375" y="1066800"/>
            <a:ext cx="8477250" cy="5181600"/>
          </a:xfrm>
          <a:prstGeom prst="rect">
            <a:avLst/>
          </a:prstGeom>
        </p:spPr>
        <p:txBody>
          <a:bodyPr>
            <a:normAutofit/>
          </a:bodyPr>
          <a:lstStyle>
            <a:lvl1pPr marL="230188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514350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74295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97155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14300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Estimated funding needs is developed by a distribution formula.</a:t>
            </a:r>
          </a:p>
          <a:p>
            <a:r>
              <a:rPr lang="en-US" sz="2000" dirty="0" smtClean="0"/>
              <a:t>It is objective and constrained being data driven and based on practical work loads.</a:t>
            </a:r>
          </a:p>
          <a:p>
            <a:r>
              <a:rPr lang="en-US" sz="2000" dirty="0" smtClean="0"/>
              <a:t>The work functions included are:</a:t>
            </a:r>
          </a:p>
          <a:p>
            <a:pPr lvl="1"/>
            <a:r>
              <a:rPr lang="en-US" dirty="0" smtClean="0"/>
              <a:t>Pavement (overlay/seal coat/base repair) – 44% of budget</a:t>
            </a:r>
          </a:p>
          <a:p>
            <a:pPr lvl="1"/>
            <a:r>
              <a:rPr lang="en-US" dirty="0" smtClean="0"/>
              <a:t>Roadside Maintenance (mowing/litter/</a:t>
            </a:r>
            <a:r>
              <a:rPr lang="en-US" dirty="0" err="1" smtClean="0"/>
              <a:t>guardfence</a:t>
            </a:r>
            <a:r>
              <a:rPr lang="en-US" dirty="0" smtClean="0"/>
              <a:t>) – 27% </a:t>
            </a:r>
            <a:r>
              <a:rPr lang="en-US" dirty="0"/>
              <a:t>of </a:t>
            </a:r>
            <a:r>
              <a:rPr lang="en-US" dirty="0" smtClean="0"/>
              <a:t>budget</a:t>
            </a:r>
          </a:p>
          <a:p>
            <a:pPr lvl="1"/>
            <a:r>
              <a:rPr lang="en-US" dirty="0" smtClean="0"/>
              <a:t>Traffic </a:t>
            </a:r>
            <a:r>
              <a:rPr lang="en-US" dirty="0"/>
              <a:t>operation </a:t>
            </a:r>
            <a:r>
              <a:rPr lang="en-US" dirty="0" smtClean="0"/>
              <a:t>(signals/markings/striping) – 24% of budget</a:t>
            </a:r>
            <a:endParaRPr lang="en-US" dirty="0"/>
          </a:p>
          <a:p>
            <a:pPr lvl="1"/>
            <a:r>
              <a:rPr lang="en-US" dirty="0" smtClean="0"/>
              <a:t>Bridge (deck/super/sub repairs) – 4% of budget</a:t>
            </a:r>
          </a:p>
          <a:p>
            <a:pPr lvl="1"/>
            <a:r>
              <a:rPr lang="en-US" dirty="0" smtClean="0"/>
              <a:t>Emergency (snow/ice/flooding) – 1% of budget</a:t>
            </a:r>
          </a:p>
          <a:p>
            <a:pPr lvl="1"/>
            <a:endParaRPr lang="en-US" dirty="0" smtClean="0"/>
          </a:p>
        </p:txBody>
      </p:sp>
      <p:pic>
        <p:nvPicPr>
          <p:cNvPr id="6" name="Picture 2" descr="C:\Users\mlowe\AppData\Local\Microsoft\Windows\Temporary Internet Files\Content.Outlook\OBNDPZBU\IMG_24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203" y="4419599"/>
            <a:ext cx="2382508" cy="1786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MLOWE\AppData\Local\Microsoft\Windows\Temporary Internet Files\Content.Outlook\4KW2O2SZ\Andrew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419600"/>
            <a:ext cx="3649980" cy="1786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42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Routine Maintenance Budget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lvl="1" indent="-276225">
              <a:spcBef>
                <a:spcPts val="900"/>
              </a:spcBef>
            </a:pPr>
            <a:fld id="{126B356D-DBE9-445A-9C43-3D3F41468F04}" type="slidenum">
              <a:rPr lang="en-US" smtClean="0"/>
              <a:pPr lvl="1" indent="-276225">
                <a:spcBef>
                  <a:spcPts val="900"/>
                </a:spcBef>
              </a:pPr>
              <a:t>9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33375" y="1066800"/>
            <a:ext cx="8477250" cy="5181600"/>
          </a:xfrm>
          <a:prstGeom prst="rect">
            <a:avLst/>
          </a:prstGeom>
        </p:spPr>
        <p:txBody>
          <a:bodyPr/>
          <a:lstStyle>
            <a:lvl1pPr marL="230188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1pPr>
            <a:lvl2pPr marL="514350" indent="-2301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20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2pPr>
            <a:lvl3pPr marL="74295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3pPr>
            <a:lvl4pPr marL="97155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Franklin Gothic Book" panose="020B0503020102020204" pitchFamily="34" charset="0"/>
              <a:buChar char="–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4pPr>
            <a:lvl5pPr marL="1143000" indent="-17145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Franklin Gothic Book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The biggest drivers in the formula are the system size and condition scores.</a:t>
            </a:r>
          </a:p>
          <a:p>
            <a:r>
              <a:rPr lang="en-US" sz="2000" dirty="0" smtClean="0"/>
              <a:t>The work </a:t>
            </a:r>
            <a:r>
              <a:rPr lang="en-US" sz="2000" dirty="0" smtClean="0"/>
              <a:t>function </a:t>
            </a:r>
            <a:r>
              <a:rPr lang="en-US" sz="2000" dirty="0" smtClean="0"/>
              <a:t>needs are calculated by: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sing previous year’s unit cost of work performed data from MMS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onsidering the size of system assets (LM/CLM/Deck SF)</a:t>
            </a:r>
          </a:p>
          <a:p>
            <a:pPr lvl="1"/>
            <a:r>
              <a:rPr lang="en-US" dirty="0" smtClean="0"/>
              <a:t>analyzing the system use (vehicle </a:t>
            </a:r>
            <a:r>
              <a:rPr lang="en-US" dirty="0"/>
              <a:t>and truck </a:t>
            </a:r>
            <a:r>
              <a:rPr lang="en-US" dirty="0" smtClean="0"/>
              <a:t>ADT/energy sector)</a:t>
            </a:r>
          </a:p>
          <a:p>
            <a:pPr lvl="1"/>
            <a:r>
              <a:rPr lang="en-US" dirty="0" smtClean="0"/>
              <a:t>analyzing current pavement condition scores relative to desired LOS</a:t>
            </a:r>
          </a:p>
          <a:p>
            <a:pPr lvl="1"/>
            <a:r>
              <a:rPr lang="en-US" dirty="0" smtClean="0"/>
              <a:t>determining the most effective LOS for area</a:t>
            </a:r>
            <a:endParaRPr lang="en-US" dirty="0"/>
          </a:p>
          <a:p>
            <a:pPr lvl="1"/>
            <a:r>
              <a:rPr lang="en-US" dirty="0"/>
              <a:t>e</a:t>
            </a:r>
            <a:r>
              <a:rPr lang="en-US" dirty="0" smtClean="0"/>
              <a:t>valuating environmental factors (rainfall/climate)</a:t>
            </a:r>
          </a:p>
          <a:p>
            <a:pPr lvl="1"/>
            <a:r>
              <a:rPr lang="en-US" dirty="0" smtClean="0"/>
              <a:t>using </a:t>
            </a:r>
            <a:r>
              <a:rPr lang="en-US" dirty="0"/>
              <a:t>previous costs of utility needs for </a:t>
            </a:r>
            <a:r>
              <a:rPr lang="en-US" dirty="0" smtClean="0"/>
              <a:t>luminaires </a:t>
            </a:r>
            <a:r>
              <a:rPr lang="en-US" dirty="0"/>
              <a:t>and rest </a:t>
            </a:r>
            <a:r>
              <a:rPr lang="en-US" dirty="0" smtClean="0"/>
              <a:t>areas</a:t>
            </a:r>
          </a:p>
          <a:p>
            <a:pPr marL="284162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99" t="3816" r="2139" b="4270"/>
          <a:stretch/>
        </p:blipFill>
        <p:spPr>
          <a:xfrm>
            <a:off x="2433654" y="4489044"/>
            <a:ext cx="2366946" cy="1676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5" t="13618" r="42548" b="1"/>
          <a:stretch/>
        </p:blipFill>
        <p:spPr>
          <a:xfrm>
            <a:off x="6705600" y="4489045"/>
            <a:ext cx="1686129" cy="1676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" t="7542" r="-903" b="7413"/>
          <a:stretch/>
        </p:blipFill>
        <p:spPr bwMode="auto">
          <a:xfrm>
            <a:off x="889623" y="4489045"/>
            <a:ext cx="1320177" cy="1676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" t="18461" r="594" b="5879"/>
          <a:stretch/>
        </p:blipFill>
        <p:spPr>
          <a:xfrm>
            <a:off x="5029200" y="4489045"/>
            <a:ext cx="1456622" cy="1676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057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8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jvTlj3QUWGql_i_7LeJ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_Qp5HJoRkumCwRmwVWN2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jvTlj3QUWGql_i_7LeJ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Gkbyk98a0WRhSUEJMtoi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W4shhwcZkSwgFoS2uM5I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akc.DmNqE2lY1U0KeV1D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W4shhwcZkSwgFoS2uM5I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akc.DmNqE2lY1U0KeV1D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W4shhwcZkSwgFoS2uM5I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akc.DmNqE2lY1U0KeV1D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Gkbyk98a0WRhSUEJMtoi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W4shhwcZkSwgFoS2uM5I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akc.DmNqE2lY1U0KeV1D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jpkN5a.s0eIRQ1VajZeX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E1_nFA840OlZ.4Wz9RlB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UdFQdb3k6Pf0.tJe3aj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.ZozDRwkUKmrwVY015d7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ojvTlj3QUWGql_i_7LeJ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_Qp5HJoRkumCwRmwVWN2A"/>
</p:tagLst>
</file>

<file path=ppt/theme/theme1.xml><?xml version="1.0" encoding="utf-8"?>
<a:theme xmlns:a="http://schemas.openxmlformats.org/drawingml/2006/main" name="MASTER_powerpoint_template_STANDARD_1017">
  <a:themeElements>
    <a:clrScheme name="Custom 7">
      <a:dk1>
        <a:sysClr val="windowText" lastClr="000000"/>
      </a:dk1>
      <a:lt1>
        <a:sysClr val="window" lastClr="FFFFFF"/>
      </a:lt1>
      <a:dk2>
        <a:srgbClr val="E2E7EB"/>
      </a:dk2>
      <a:lt2>
        <a:srgbClr val="F9EFE0"/>
      </a:lt2>
      <a:accent1>
        <a:srgbClr val="0A1B2B"/>
      </a:accent1>
      <a:accent2>
        <a:srgbClr val="14385C"/>
      </a:accent2>
      <a:accent3>
        <a:srgbClr val="899BAD"/>
      </a:accent3>
      <a:accent4>
        <a:srgbClr val="925700"/>
      </a:accent4>
      <a:accent5>
        <a:srgbClr val="CC7A00"/>
      </a:accent5>
      <a:accent6>
        <a:srgbClr val="E5BC7F"/>
      </a:accent6>
      <a:hlink>
        <a:srgbClr val="042A45"/>
      </a:hlink>
      <a:folHlink>
        <a:srgbClr val="4D4D4D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200" dirty="0" err="1" smtClean="0"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C81961B010494D8D6CDD91DD8CDD3C" ma:contentTypeVersion="1" ma:contentTypeDescription="Create a new document." ma:contentTypeScope="" ma:versionID="73132754b6e442390b331891c4e3fac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38E8BD4-0BF8-4298-93A4-1582E20571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92401F-ECB3-4C34-89E2-390CE6E252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6B47FA-38D8-47AD-99F7-02951CF516C5}">
  <ds:schemaRefs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sharepoint/v3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MASTER_powerpoint_template_STANDARD_1017</Template>
  <TotalTime>888</TotalTime>
  <Words>972</Words>
  <Application>Microsoft Office PowerPoint</Application>
  <PresentationFormat>On-screen Show (4:3)</PresentationFormat>
  <Paragraphs>155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MASTER_powerpoint_template_STANDARD_1017</vt:lpstr>
      <vt:lpstr>think-cell Slide</vt:lpstr>
      <vt:lpstr>Photo Editor Photo</vt:lpstr>
      <vt:lpstr>TxDOT routine maintenance program overview</vt:lpstr>
      <vt:lpstr>TxDOT System Assets</vt:lpstr>
      <vt:lpstr>TxDOT System Assets</vt:lpstr>
      <vt:lpstr>TxDOT System Assets</vt:lpstr>
      <vt:lpstr>Maintenance Management System</vt:lpstr>
      <vt:lpstr>Maintenance Management System</vt:lpstr>
      <vt:lpstr>Routine Maintenance Budget</vt:lpstr>
      <vt:lpstr>Routine Maintenance Budget</vt:lpstr>
      <vt:lpstr>Routine Maintenance Budget</vt:lpstr>
      <vt:lpstr>Routine Maintenance Budget</vt:lpstr>
      <vt:lpstr>Fiscal Year Budget Cycle diagram</vt:lpstr>
      <vt:lpstr>Routine Maintenance Budget</vt:lpstr>
      <vt:lpstr>Assessment Programs</vt:lpstr>
      <vt:lpstr>TxMAP</vt:lpstr>
      <vt:lpstr>TxMAP</vt:lpstr>
      <vt:lpstr>TxMAP</vt:lpstr>
      <vt:lpstr>TxTAP</vt:lpstr>
      <vt:lpstr>TxTAP</vt:lpstr>
      <vt:lpstr>District Maintenance Peer Reviews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Alanna Bettis</cp:lastModifiedBy>
  <cp:revision>109</cp:revision>
  <cp:lastPrinted>2018-09-14T20:39:33Z</cp:lastPrinted>
  <dcterms:created xsi:type="dcterms:W3CDTF">2018-03-12T19:00:30Z</dcterms:created>
  <dcterms:modified xsi:type="dcterms:W3CDTF">2018-09-19T03:52:30Z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0x010100D6C81961B010494D8D6CDD91DD8CDD3C</vt:lpwstr>
  </property>
</Properties>
</file>